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 varScale="1">
        <p:scale>
          <a:sx n="55" d="100"/>
          <a:sy n="55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the model in practice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Transport Infrastructure Ireland [TII]</a:t>
            </a:r>
          </a:p>
          <a:p>
            <a:r>
              <a:rPr lang="en-US" dirty="0" smtClean="0"/>
              <a:t>November 20</a:t>
            </a:r>
            <a:r>
              <a:rPr lang="en-US" baseline="30000" dirty="0" smtClean="0"/>
              <a:t>th</a:t>
            </a:r>
            <a:r>
              <a:rPr lang="en-US" dirty="0" smtClean="0"/>
              <a:t> 2020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99177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Lope along or Stick to an Agreed schedule?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dirty="0" smtClean="0"/>
              <a:t>Setting and adhering to a realistic timeframe is very important</a:t>
            </a:r>
          </a:p>
          <a:p>
            <a:r>
              <a:rPr lang="en-IE" dirty="0" smtClean="0"/>
              <a:t>Early work on planning, process design, collaboration system, education and commitment building, information gathering and briefing material work can be done very effectively by a small group</a:t>
            </a:r>
          </a:p>
          <a:p>
            <a:r>
              <a:rPr lang="en-IE" dirty="0" smtClean="0"/>
              <a:t>Those with valuable contributions to make will be busy and respond more positively to a quality process</a:t>
            </a:r>
          </a:p>
          <a:p>
            <a:r>
              <a:rPr lang="en-IE" dirty="0" smtClean="0"/>
              <a:t>Where progress is not satisfactory objectively re-assess and have a plan B </a:t>
            </a:r>
          </a:p>
          <a:p>
            <a:r>
              <a:rPr lang="en-IE" dirty="0" smtClean="0"/>
              <a:t>External expert support and facilitation to provide quality control, objectivity and support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84032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Leave Report till last or Draft as you go?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Draft the report as you go</a:t>
            </a:r>
          </a:p>
          <a:p>
            <a:r>
              <a:rPr lang="en-IE" dirty="0" smtClean="0"/>
              <a:t>Be clear, consistent and specific about what is required from those tasked with the work [including format and content for  final report] </a:t>
            </a:r>
          </a:p>
          <a:p>
            <a:r>
              <a:rPr lang="en-IE" dirty="0" smtClean="0"/>
              <a:t>For format; Four paragraphs Per Question; </a:t>
            </a:r>
            <a:r>
              <a:rPr lang="en-IE" dirty="0" smtClean="0"/>
              <a:t>Basements </a:t>
            </a:r>
            <a:r>
              <a:rPr lang="en-IE" dirty="0" smtClean="0"/>
              <a:t>with objective evidence and reasoning [likewise targets] recommendations for enhancements, note of enhancements underway.</a:t>
            </a:r>
          </a:p>
          <a:p>
            <a:r>
              <a:rPr lang="en-IE" dirty="0" smtClean="0"/>
              <a:t>Be equally clear about systems and methodology to be used </a:t>
            </a:r>
          </a:p>
          <a:p>
            <a:r>
              <a:rPr lang="en-IE" dirty="0" smtClean="0"/>
              <a:t>And timing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18613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Involve your CEO in the detail or Give her a Chairing role?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Consult on this at an early stage</a:t>
            </a:r>
          </a:p>
          <a:p>
            <a:r>
              <a:rPr lang="en-IE" dirty="0" smtClean="0"/>
              <a:t>It may be more valuable to have your CEO Chair introductory, interim and final meetings</a:t>
            </a:r>
          </a:p>
          <a:p>
            <a:r>
              <a:rPr lang="en-IE" dirty="0" smtClean="0"/>
              <a:t>Make sure to keep your CEO informed as to progress and on issues for escalation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4180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Learning to use the Financial Management Maturity Model [FMMM]</a:t>
            </a:r>
            <a:endParaRPr lang="en-I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TII Background</a:t>
            </a:r>
          </a:p>
          <a:p>
            <a:r>
              <a:rPr lang="en-US" dirty="0" smtClean="0"/>
              <a:t>FMMM Opportunity or Obligation?</a:t>
            </a:r>
          </a:p>
          <a:p>
            <a:r>
              <a:rPr lang="en-US" dirty="0" smtClean="0"/>
              <a:t>FMMM Self Assessment or External Assessment?</a:t>
            </a:r>
          </a:p>
          <a:p>
            <a:r>
              <a:rPr lang="en-US" dirty="0" smtClean="0"/>
              <a:t>FMMM Involve Everyone or just the Finance Bods?</a:t>
            </a:r>
          </a:p>
          <a:p>
            <a:r>
              <a:rPr lang="en-US" dirty="0" smtClean="0"/>
              <a:t>FMMM Prepare the </a:t>
            </a:r>
            <a:r>
              <a:rPr lang="en-US" dirty="0"/>
              <a:t>G</a:t>
            </a:r>
            <a:r>
              <a:rPr lang="en-US" dirty="0" smtClean="0"/>
              <a:t>round or Jump Right In?</a:t>
            </a:r>
          </a:p>
          <a:p>
            <a:r>
              <a:rPr lang="en-US" dirty="0" smtClean="0"/>
              <a:t>FMMM Shoot for the Stars or set Realistic Targets</a:t>
            </a:r>
          </a:p>
          <a:p>
            <a:r>
              <a:rPr lang="en-US" dirty="0" smtClean="0"/>
              <a:t>FMMM Build a Consensus or Stamp your Authority?</a:t>
            </a:r>
          </a:p>
          <a:p>
            <a:r>
              <a:rPr lang="en-US" dirty="0" smtClean="0"/>
              <a:t>FMMM Lope along or Stick to an Agreed schedule?</a:t>
            </a:r>
          </a:p>
          <a:p>
            <a:r>
              <a:rPr lang="en-US" dirty="0" smtClean="0"/>
              <a:t>FMMM Leave Report till last or Draft as you go?</a:t>
            </a:r>
          </a:p>
          <a:p>
            <a:r>
              <a:rPr lang="en-US" dirty="0" smtClean="0"/>
              <a:t>FMMM Involve your CEO in the detail or Give her a Chairing role? </a:t>
            </a:r>
          </a:p>
          <a:p>
            <a:endParaRPr lang="en-US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6473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TII Background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2015 National Roads Authority and Railway Procurement Agency  functions and activities combined</a:t>
            </a:r>
          </a:p>
          <a:p>
            <a:r>
              <a:rPr lang="en-US" dirty="0" smtClean="0"/>
              <a:t>Delivers [ roads and public transport]infrastructure and services </a:t>
            </a:r>
          </a:p>
          <a:p>
            <a:r>
              <a:rPr lang="en-US" dirty="0" smtClean="0"/>
              <a:t>Income [grants and revenues] and Expenditure of over €1bn per annum</a:t>
            </a:r>
          </a:p>
          <a:p>
            <a:r>
              <a:rPr lang="en-US" dirty="0" smtClean="0"/>
              <a:t>Five revenue generating businesses with income of almost €200m</a:t>
            </a:r>
          </a:p>
          <a:p>
            <a:r>
              <a:rPr lang="en-US" dirty="0" smtClean="0"/>
              <a:t>M50/</a:t>
            </a:r>
            <a:r>
              <a:rPr lang="en-US" dirty="0" smtClean="0"/>
              <a:t>Eflow</a:t>
            </a:r>
            <a:r>
              <a:rPr lang="en-US" dirty="0" smtClean="0"/>
              <a:t> and Luas most prominent  </a:t>
            </a:r>
          </a:p>
          <a:p>
            <a:r>
              <a:rPr lang="en-US" dirty="0" smtClean="0"/>
              <a:t>Relationship with Local Authorities vital for road maintenance and enhancement</a:t>
            </a:r>
          </a:p>
          <a:p>
            <a:r>
              <a:rPr lang="en-US" dirty="0" smtClean="0"/>
              <a:t>Relationship with NTA key for Public Transport delivery</a:t>
            </a:r>
          </a:p>
          <a:p>
            <a:r>
              <a:rPr lang="en-US" dirty="0" smtClean="0"/>
              <a:t>Approximately 250 staff</a:t>
            </a:r>
          </a:p>
        </p:txBody>
      </p:sp>
    </p:spTree>
    <p:extLst>
      <p:ext uri="{BB962C8B-B14F-4D97-AF65-F5344CB8AC3E}">
        <p14:creationId xmlns:p14="http://schemas.microsoft.com/office/powerpoint/2010/main" val="102551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Opportunity or Obligation?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Opportunity with potential to enhance your financial management culture and systems and deliver side effect benefits in developing teamwork, education and decision making</a:t>
            </a:r>
          </a:p>
          <a:p>
            <a:r>
              <a:rPr lang="en-US" dirty="0" smtClean="0"/>
              <a:t>Opportunity to cause chaos and resentment [herding cats]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1907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Self Assessment or External Assessment?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Recommend self-assessment approach to deliver higher quality outcomes based on shared learning [and pain] shared vision, agreement and decisions</a:t>
            </a:r>
          </a:p>
          <a:p>
            <a:r>
              <a:rPr lang="en-US" dirty="0" smtClean="0"/>
              <a:t>Risks associated with self assessment; information deficit, bias,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11410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Involve Everyone or just the Finance Bods?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teams from those with relevant roles throughout the organization [Be cognizant of existing work pressures versus value brought by individual]</a:t>
            </a:r>
          </a:p>
          <a:p>
            <a:r>
              <a:rPr lang="en-US" dirty="0" smtClean="0"/>
              <a:t>Divide up the task [based on models themes] and resource for success</a:t>
            </a:r>
          </a:p>
          <a:p>
            <a:r>
              <a:rPr lang="en-US" dirty="0" smtClean="0"/>
              <a:t>Resources; Commitment to a positive outcome, education, Information, organization, systems and support [expert and moral]  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35961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Prepare the Ground or Jump Right In?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Preparation is key for success;</a:t>
            </a:r>
          </a:p>
          <a:p>
            <a:r>
              <a:rPr lang="en-US" dirty="0" smtClean="0"/>
              <a:t>Form potent team[s] to undertake the work</a:t>
            </a:r>
            <a:endParaRPr lang="en-US" dirty="0"/>
          </a:p>
          <a:p>
            <a:r>
              <a:rPr lang="en-US" dirty="0" smtClean="0"/>
              <a:t>Commitment and education through individual and group briefings [special report from OCAG is key resource]</a:t>
            </a:r>
          </a:p>
          <a:p>
            <a:r>
              <a:rPr lang="en-US" dirty="0" smtClean="0"/>
              <a:t>Provide systems for collaboration and sharing of relevant information, developing consensus and delivering the final report </a:t>
            </a:r>
          </a:p>
          <a:p>
            <a:r>
              <a:rPr lang="en-US" dirty="0" smtClean="0"/>
              <a:t>Provide clarity on what is required in final report</a:t>
            </a:r>
          </a:p>
          <a:p>
            <a:r>
              <a:rPr lang="en-US" dirty="0" smtClean="0"/>
              <a:t>Lack of relevant information [or lack of its use] main reason for failure of Self-Assessments.</a:t>
            </a:r>
          </a:p>
          <a:p>
            <a:endParaRPr lang="en-US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9418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Shoot for the Stars or set Realistic Targets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Realistic targets based on a consensus of what is appropriate and needed</a:t>
            </a:r>
          </a:p>
          <a:p>
            <a:r>
              <a:rPr lang="en-US" dirty="0" smtClean="0"/>
              <a:t>“Realistic” should not be constrained by past delivery performance or current resource allocation; [Needs = Must]</a:t>
            </a:r>
          </a:p>
          <a:p>
            <a:r>
              <a:rPr lang="en-US" dirty="0" smtClean="0"/>
              <a:t>Consider the characteristics of your sector, strategic developments and requirements of your Board, shareholder, public interest</a:t>
            </a:r>
          </a:p>
          <a:p>
            <a:r>
              <a:rPr lang="en-US" dirty="0" smtClean="0"/>
              <a:t>EG An body with long tem borrowings should have a regularly renewed financial plan to match loan tenure</a:t>
            </a:r>
          </a:p>
          <a:p>
            <a:r>
              <a:rPr lang="en-US" dirty="0" smtClean="0"/>
              <a:t>EG A partly self-financing Agency operating in a volatile environment with significant competition will require management accounts in a short time frame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578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FMMM; </a:t>
            </a:r>
            <a:r>
              <a:rPr lang="en-US" dirty="0"/>
              <a:t>Build a Consensus or Stamp your Authority?</a:t>
            </a:r>
            <a:br>
              <a:rPr lang="en-US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Build a consensus as the work proceeds using;</a:t>
            </a:r>
          </a:p>
          <a:p>
            <a:pPr lvl="1"/>
            <a:r>
              <a:rPr lang="en-IE" dirty="0" smtClean="0"/>
              <a:t>Transparent processes to share relevant information and allow collaboration and challenge in a controlled manner</a:t>
            </a:r>
          </a:p>
          <a:p>
            <a:pPr lvl="1"/>
            <a:r>
              <a:rPr lang="en-IE" dirty="0" smtClean="0"/>
              <a:t>Insist on careful documentation of objective support and reasoning for current assessments [similarly for target levels]</a:t>
            </a:r>
          </a:p>
          <a:p>
            <a:pPr lvl="1"/>
            <a:r>
              <a:rPr lang="en-IE" dirty="0" smtClean="0"/>
              <a:t>Encourage interaction between Themes [as there is much overlap]</a:t>
            </a:r>
          </a:p>
          <a:p>
            <a:pPr lvl="1"/>
            <a:r>
              <a:rPr lang="en-IE" dirty="0" smtClean="0"/>
              <a:t>Encourage fair balanced assessments and use of moderate language to ensure positive commitment and outcome</a:t>
            </a:r>
          </a:p>
          <a:p>
            <a:pPr lvl="1"/>
            <a:endParaRPr lang="en-IE" dirty="0" smtClean="0"/>
          </a:p>
          <a:p>
            <a:pPr lvl="1"/>
            <a:endParaRPr lang="en-IE" dirty="0" smtClean="0"/>
          </a:p>
          <a:p>
            <a:pPr lvl="1"/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6797385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812</TotalTime>
  <Words>838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Slice</vt:lpstr>
      <vt:lpstr>Using the model in practice</vt:lpstr>
      <vt:lpstr>Learning to use the Financial Management Maturity Model [FMMM]</vt:lpstr>
      <vt:lpstr>TII Background </vt:lpstr>
      <vt:lpstr>FMMM; Opportunity or Obligation? </vt:lpstr>
      <vt:lpstr>FMMM; Self Assessment or External Assessment? </vt:lpstr>
      <vt:lpstr>FMMM; Involve Everyone or just the Finance Bods? </vt:lpstr>
      <vt:lpstr>FMMM; Prepare the Ground or Jump Right In? </vt:lpstr>
      <vt:lpstr>FMMM; Shoot for the Stars or set Realistic Targets </vt:lpstr>
      <vt:lpstr>FMMM; Build a Consensus or Stamp your Authority? </vt:lpstr>
      <vt:lpstr>FMMM; Lope along or Stick to an Agreed schedule? </vt:lpstr>
      <vt:lpstr>FMMM; Leave Report till last or Draft as you go? </vt:lpstr>
      <vt:lpstr>FMMM; Involve your CEO in the detail or Give her a Chairing role?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to use the Financial Management Maturity Model [FMMM]</dc:title>
  <dc:creator>Wylde Declan</dc:creator>
  <cp:lastModifiedBy>John Maher (OCAG)</cp:lastModifiedBy>
  <cp:revision>27</cp:revision>
  <dcterms:created xsi:type="dcterms:W3CDTF">2020-11-16T09:31:36Z</dcterms:created>
  <dcterms:modified xsi:type="dcterms:W3CDTF">2020-11-24T15:34:02Z</dcterms:modified>
</cp:coreProperties>
</file>