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60" r:id="rId8"/>
  </p:sldMasterIdLst>
  <p:notesMasterIdLst>
    <p:notesMasterId r:id="rId19"/>
  </p:notesMasterIdLst>
  <p:handoutMasterIdLst>
    <p:handoutMasterId r:id="rId20"/>
  </p:handoutMasterIdLst>
  <p:sldIdLst>
    <p:sldId id="268" r:id="rId9"/>
    <p:sldId id="257" r:id="rId10"/>
    <p:sldId id="309" r:id="rId11"/>
    <p:sldId id="338" r:id="rId12"/>
    <p:sldId id="340" r:id="rId13"/>
    <p:sldId id="275" r:id="rId14"/>
    <p:sldId id="262" r:id="rId15"/>
    <p:sldId id="341" r:id="rId16"/>
    <p:sldId id="342" r:id="rId17"/>
    <p:sldId id="261" r:id="rId18"/>
  </p:sldIdLst>
  <p:sldSz cx="12192000" cy="6858000"/>
  <p:notesSz cx="67833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51"/>
    <a:srgbClr val="005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1750" y="0"/>
            <a:ext cx="2940050" cy="496888"/>
          </a:xfrm>
          <a:prstGeom prst="rect">
            <a:avLst/>
          </a:prstGeom>
        </p:spPr>
        <p:txBody>
          <a:bodyPr vert="horz" lIns="91440" tIns="45720" rIns="91440" bIns="45720" rtlCol="0"/>
          <a:lstStyle>
            <a:lvl1pPr algn="r">
              <a:defRPr sz="1200"/>
            </a:lvl1pPr>
          </a:lstStyle>
          <a:p>
            <a:fld id="{749002B6-55A3-4D94-9211-3B6A69C79FDD}" type="datetimeFigureOut">
              <a:rPr lang="en-IE" smtClean="0"/>
              <a:t>18/11/2020</a:t>
            </a:fld>
            <a:endParaRPr lang="en-IE"/>
          </a:p>
        </p:txBody>
      </p:sp>
      <p:sp>
        <p:nvSpPr>
          <p:cNvPr id="4" name="Footer Placeholder 3"/>
          <p:cNvSpPr>
            <a:spLocks noGrp="1"/>
          </p:cNvSpPr>
          <p:nvPr>
            <p:ph type="ftr" sz="quarter" idx="2"/>
          </p:nvPr>
        </p:nvSpPr>
        <p:spPr>
          <a:xfrm>
            <a:off x="0" y="9429750"/>
            <a:ext cx="2940050"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1750" y="9429750"/>
            <a:ext cx="2940050" cy="496888"/>
          </a:xfrm>
          <a:prstGeom prst="rect">
            <a:avLst/>
          </a:prstGeom>
        </p:spPr>
        <p:txBody>
          <a:bodyPr vert="horz" lIns="91440" tIns="45720" rIns="91440" bIns="45720" rtlCol="0" anchor="b"/>
          <a:lstStyle>
            <a:lvl1pPr algn="r">
              <a:defRPr sz="1200"/>
            </a:lvl1pPr>
          </a:lstStyle>
          <a:p>
            <a:fld id="{CE703549-9B14-428A-9A73-971E8DABBDD2}" type="slidenum">
              <a:rPr lang="en-IE" smtClean="0"/>
              <a:t>‹#›</a:t>
            </a:fld>
            <a:endParaRPr lang="en-IE"/>
          </a:p>
        </p:txBody>
      </p:sp>
    </p:spTree>
    <p:extLst>
      <p:ext uri="{BB962C8B-B14F-4D97-AF65-F5344CB8AC3E}">
        <p14:creationId xmlns:p14="http://schemas.microsoft.com/office/powerpoint/2010/main" val="413416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9468"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2350" y="0"/>
            <a:ext cx="2939468" cy="498056"/>
          </a:xfrm>
          <a:prstGeom prst="rect">
            <a:avLst/>
          </a:prstGeom>
        </p:spPr>
        <p:txBody>
          <a:bodyPr vert="horz" lIns="91440" tIns="45720" rIns="91440" bIns="45720" rtlCol="0"/>
          <a:lstStyle>
            <a:lvl1pPr algn="r">
              <a:defRPr sz="1200"/>
            </a:lvl1pPr>
          </a:lstStyle>
          <a:p>
            <a:fld id="{9BB3C5C8-930D-4839-B56C-6C9B6298C686}" type="datetimeFigureOut">
              <a:rPr lang="en-IE" smtClean="0"/>
              <a:t>18/11/2020</a:t>
            </a:fld>
            <a:endParaRPr lang="en-IE"/>
          </a:p>
        </p:txBody>
      </p:sp>
      <p:sp>
        <p:nvSpPr>
          <p:cNvPr id="4" name="Slide Image Placeholder 3"/>
          <p:cNvSpPr>
            <a:spLocks noGrp="1" noRot="1" noChangeAspect="1"/>
          </p:cNvSpPr>
          <p:nvPr>
            <p:ph type="sldImg" idx="2"/>
          </p:nvPr>
        </p:nvSpPr>
        <p:spPr>
          <a:xfrm>
            <a:off x="414338" y="1241425"/>
            <a:ext cx="5954712"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8339" y="4777194"/>
            <a:ext cx="542671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39468"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2350" y="9428584"/>
            <a:ext cx="2939468" cy="498055"/>
          </a:xfrm>
          <a:prstGeom prst="rect">
            <a:avLst/>
          </a:prstGeom>
        </p:spPr>
        <p:txBody>
          <a:bodyPr vert="horz" lIns="91440" tIns="45720" rIns="91440" bIns="45720" rtlCol="0" anchor="b"/>
          <a:lstStyle>
            <a:lvl1pPr algn="r">
              <a:defRPr sz="1200"/>
            </a:lvl1pPr>
          </a:lstStyle>
          <a:p>
            <a:fld id="{4CADE776-5E4B-423B-9E9B-CACD6E25263E}" type="slidenum">
              <a:rPr lang="en-IE" smtClean="0"/>
              <a:t>‹#›</a:t>
            </a:fld>
            <a:endParaRPr lang="en-IE"/>
          </a:p>
        </p:txBody>
      </p:sp>
    </p:spTree>
    <p:extLst>
      <p:ext uri="{BB962C8B-B14F-4D97-AF65-F5344CB8AC3E}">
        <p14:creationId xmlns:p14="http://schemas.microsoft.com/office/powerpoint/2010/main" val="394931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98DE29C-0AD3-4567-9591-A373381714DD}" type="slidenum">
              <a:rPr lang="en-IE" smtClean="0">
                <a:solidFill>
                  <a:prstClr val="black"/>
                </a:solidFill>
              </a:rPr>
              <a:pPr/>
              <a:t>1</a:t>
            </a:fld>
            <a:endParaRPr lang="en-IE" dirty="0">
              <a:solidFill>
                <a:prstClr val="black"/>
              </a:solidFill>
            </a:endParaRPr>
          </a:p>
        </p:txBody>
      </p:sp>
    </p:spTree>
    <p:extLst>
      <p:ext uri="{BB962C8B-B14F-4D97-AF65-F5344CB8AC3E}">
        <p14:creationId xmlns:p14="http://schemas.microsoft.com/office/powerpoint/2010/main" val="131372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2018 we applied to the</a:t>
            </a:r>
            <a:r>
              <a:rPr lang="en-IE" baseline="0" dirty="0" smtClean="0"/>
              <a:t> EU Structural Reform Support Programme for aid with reviewing, and ultimately implementing reforms to central government accounting framework. The OECD were tasked with this review, which built upon the IMF’s earlier work on Fiscal Transparency carried out in 2013.</a:t>
            </a:r>
          </a:p>
          <a:p>
            <a:endParaRPr lang="en-IE" dirty="0" smtClean="0"/>
          </a:p>
          <a:p>
            <a:r>
              <a:rPr lang="en-IE" dirty="0" smtClean="0"/>
              <a:t>In</a:t>
            </a:r>
            <a:r>
              <a:rPr lang="en-IE" baseline="0" dirty="0" smtClean="0"/>
              <a:t> order to provide a more complete picture of Ireland’s fiscal position, the OECD have recommended a move from the current cash basis of accounting with some aspects of an accrual nature used at central government to a more complete accrual basis.  </a:t>
            </a:r>
          </a:p>
          <a:p>
            <a:endParaRPr lang="en-IE" baseline="0" dirty="0" smtClean="0"/>
          </a:p>
          <a:p>
            <a:r>
              <a:rPr lang="en-IE" dirty="0" smtClean="0"/>
              <a:t>This will allow for</a:t>
            </a:r>
            <a:r>
              <a:rPr lang="en-IE" baseline="0" dirty="0" smtClean="0"/>
              <a:t> greater coherence and comparability among accounts at central government and at an EU/international level. This along with our adoption of the International Public Sector Accounting Standards (IPSAS), will also allow for Ireland to be prepared for any developments with EPSAS when they occur.</a:t>
            </a:r>
            <a:endParaRPr lang="en-IE" dirty="0" smtClean="0"/>
          </a:p>
        </p:txBody>
      </p:sp>
    </p:spTree>
    <p:extLst>
      <p:ext uri="{BB962C8B-B14F-4D97-AF65-F5344CB8AC3E}">
        <p14:creationId xmlns:p14="http://schemas.microsoft.com/office/powerpoint/2010/main" val="151915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98DE29C-0AD3-4567-9591-A373381714DD}" type="slidenum">
              <a:rPr lang="en-IE" smtClean="0"/>
              <a:t>3</a:t>
            </a:fld>
            <a:endParaRPr lang="en-IE" dirty="0"/>
          </a:p>
        </p:txBody>
      </p:sp>
    </p:spTree>
    <p:extLst>
      <p:ext uri="{BB962C8B-B14F-4D97-AF65-F5344CB8AC3E}">
        <p14:creationId xmlns:p14="http://schemas.microsoft.com/office/powerpoint/2010/main" val="31658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100" dirty="0"/>
          </a:p>
        </p:txBody>
      </p:sp>
      <p:sp>
        <p:nvSpPr>
          <p:cNvPr id="4" name="Slide Number Placeholder 3"/>
          <p:cNvSpPr>
            <a:spLocks noGrp="1"/>
          </p:cNvSpPr>
          <p:nvPr>
            <p:ph type="sldNum" sz="quarter" idx="10"/>
          </p:nvPr>
        </p:nvSpPr>
        <p:spPr/>
        <p:txBody>
          <a:bodyPr/>
          <a:lstStyle/>
          <a:p>
            <a:fld id="{D5EFBDB1-FDC9-4AC3-92A2-4521AAF694F1}" type="slidenum">
              <a:rPr lang="en-IE" smtClean="0"/>
              <a:t>6</a:t>
            </a:fld>
            <a:endParaRPr lang="en-IE" dirty="0"/>
          </a:p>
        </p:txBody>
      </p:sp>
    </p:spTree>
    <p:extLst>
      <p:ext uri="{BB962C8B-B14F-4D97-AF65-F5344CB8AC3E}">
        <p14:creationId xmlns:p14="http://schemas.microsoft.com/office/powerpoint/2010/main" val="161814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796925"/>
            <a:ext cx="7070725" cy="397827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a:xfrm>
            <a:off x="3726647" y="10941055"/>
            <a:ext cx="2850954" cy="577950"/>
          </a:xfrm>
          <a:prstGeom prst="rect">
            <a:avLst/>
          </a:prstGeom>
        </p:spPr>
        <p:txBody>
          <a:bodyPr/>
          <a:lstStyle/>
          <a:p>
            <a:fld id="{D5EFBDB1-FDC9-4AC3-92A2-4521AAF694F1}" type="slidenum">
              <a:rPr lang="en-IE" smtClean="0"/>
              <a:t>10</a:t>
            </a:fld>
            <a:endParaRPr lang="en-IE" dirty="0"/>
          </a:p>
        </p:txBody>
      </p:sp>
    </p:spTree>
    <p:extLst>
      <p:ext uri="{BB962C8B-B14F-4D97-AF65-F5344CB8AC3E}">
        <p14:creationId xmlns:p14="http://schemas.microsoft.com/office/powerpoint/2010/main" val="428739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2827AFA-CC0C-40D4-9D08-8E4734234DBF}" type="datetimeFigureOut">
              <a:rPr lang="en-IE" smtClean="0"/>
              <a:t>18/11/2020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183069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2827AFA-CC0C-40D4-9D08-8E4734234DBF}" type="datetimeFigureOut">
              <a:rPr lang="en-IE" smtClean="0"/>
              <a:t>18/11/2020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245062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2827AFA-CC0C-40D4-9D08-8E4734234DBF}" type="datetimeFigureOut">
              <a:rPr lang="en-IE" smtClean="0"/>
              <a:t>18/11/2020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367461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itle and Bullets">
    <p:spTree>
      <p:nvGrpSpPr>
        <p:cNvPr id="1" name=""/>
        <p:cNvGrpSpPr/>
        <p:nvPr/>
      </p:nvGrpSpPr>
      <p:grpSpPr>
        <a:xfrm>
          <a:off x="0" y="0"/>
          <a:ext cx="0" cy="0"/>
          <a:chOff x="0" y="0"/>
          <a:chExt cx="0" cy="0"/>
        </a:xfrm>
      </p:grpSpPr>
      <p:pic>
        <p:nvPicPr>
          <p:cNvPr id="7" name="Picture 6" descr="CAI_Background_Standard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5" y="1"/>
            <a:ext cx="12192000" cy="6897783"/>
          </a:xfrm>
          <a:prstGeom prst="rect">
            <a:avLst/>
          </a:prstGeom>
        </p:spPr>
      </p:pic>
      <p:sp>
        <p:nvSpPr>
          <p:cNvPr id="13" name="Content Placeholder 12"/>
          <p:cNvSpPr>
            <a:spLocks noGrp="1"/>
          </p:cNvSpPr>
          <p:nvPr>
            <p:ph sz="quarter" idx="10"/>
          </p:nvPr>
        </p:nvSpPr>
        <p:spPr>
          <a:xfrm>
            <a:off x="1103446" y="1844824"/>
            <a:ext cx="10561173" cy="3168650"/>
          </a:xfrm>
        </p:spPr>
        <p:txBody>
          <a:bodyPr/>
          <a:lstStyle>
            <a:lvl1pPr>
              <a:defRPr sz="2000" baseline="0"/>
            </a:lvl1pPr>
            <a:lvl2pPr>
              <a:defRPr sz="2200"/>
            </a:lvl2pPr>
            <a:lvl3pPr>
              <a:defRPr sz="2000"/>
            </a:lvl3pPr>
            <a:lvl4pPr>
              <a:defRPr sz="1800"/>
            </a:lvl4pPr>
          </a:lstStyle>
          <a:p>
            <a:pPr lvl="0"/>
            <a:r>
              <a:rPr lang="en-IE" dirty="0"/>
              <a:t>Click to edit Master text styles</a:t>
            </a:r>
          </a:p>
          <a:p>
            <a:pPr lvl="1"/>
            <a:r>
              <a:rPr lang="en-IE" dirty="0"/>
              <a:t>Second level</a:t>
            </a:r>
          </a:p>
          <a:p>
            <a:pPr lvl="2"/>
            <a:r>
              <a:rPr lang="en-IE" dirty="0"/>
              <a:t>Third level</a:t>
            </a:r>
          </a:p>
          <a:p>
            <a:pPr lvl="3"/>
            <a:r>
              <a:rPr lang="en-IE" dirty="0"/>
              <a:t>Fourth level</a:t>
            </a:r>
            <a:endParaRPr lang="en-US" dirty="0"/>
          </a:p>
        </p:txBody>
      </p:sp>
      <p:sp>
        <p:nvSpPr>
          <p:cNvPr id="15" name="Content Placeholder 14"/>
          <p:cNvSpPr>
            <a:spLocks noGrp="1"/>
          </p:cNvSpPr>
          <p:nvPr>
            <p:ph sz="quarter" idx="11"/>
          </p:nvPr>
        </p:nvSpPr>
        <p:spPr>
          <a:xfrm>
            <a:off x="1103447" y="836614"/>
            <a:ext cx="8256917" cy="432147"/>
          </a:xfrm>
        </p:spPr>
        <p:txBody>
          <a:bodyPr>
            <a:noAutofit/>
          </a:bodyPr>
          <a:lstStyle>
            <a:lvl1pPr marL="0" indent="0">
              <a:buNone/>
              <a:defRPr sz="2400" b="1">
                <a:solidFill>
                  <a:srgbClr val="990033"/>
                </a:solidFill>
              </a:defRPr>
            </a:lvl1pPr>
            <a:lvl2pPr>
              <a:defRPr sz="2400" b="1"/>
            </a:lvl2pPr>
            <a:lvl3pPr>
              <a:defRPr sz="2400" b="1"/>
            </a:lvl3pPr>
            <a:lvl4pPr>
              <a:defRPr sz="2400" b="1"/>
            </a:lvl4pPr>
            <a:lvl5pPr>
              <a:defRPr sz="2400" b="1"/>
            </a:lvl5pPr>
          </a:lstStyle>
          <a:p>
            <a:pPr lvl="0"/>
            <a:r>
              <a:rPr lang="en-IE" dirty="0"/>
              <a:t>Click to edit Master text styles</a:t>
            </a:r>
            <a:endParaRPr lang="en-US" dirty="0"/>
          </a:p>
        </p:txBody>
      </p:sp>
    </p:spTree>
    <p:extLst>
      <p:ext uri="{BB962C8B-B14F-4D97-AF65-F5344CB8AC3E}">
        <p14:creationId xmlns:p14="http://schemas.microsoft.com/office/powerpoint/2010/main" val="427919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01800" y="4044950"/>
            <a:ext cx="10490200" cy="2813050"/>
          </a:xfrm>
          <a:prstGeom prst="rect">
            <a:avLst/>
          </a:prstGeom>
        </p:spPr>
      </p:pic>
      <p:pic>
        <p:nvPicPr>
          <p:cNvPr id="3" name="Picture 2"/>
          <p:cNvPicPr>
            <a:picLocks noChangeAspect="1"/>
          </p:cNvPicPr>
          <p:nvPr userDrawn="1"/>
        </p:nvPicPr>
        <p:blipFill>
          <a:blip r:embed="rId3"/>
          <a:stretch>
            <a:fillRect/>
          </a:stretch>
        </p:blipFill>
        <p:spPr>
          <a:xfrm>
            <a:off x="0" y="5118100"/>
            <a:ext cx="6502400" cy="1739900"/>
          </a:xfrm>
          <a:prstGeom prst="rect">
            <a:avLst/>
          </a:prstGeom>
        </p:spPr>
      </p:pic>
      <p:sp>
        <p:nvSpPr>
          <p:cNvPr id="13" name="Title Text"/>
          <p:cNvSpPr txBox="1">
            <a:spLocks noGrp="1"/>
          </p:cNvSpPr>
          <p:nvPr>
            <p:ph type="title"/>
          </p:nvPr>
        </p:nvSpPr>
        <p:spPr>
          <a:xfrm>
            <a:off x="1854485" y="1907006"/>
            <a:ext cx="9448515" cy="2619571"/>
          </a:xfrm>
          <a:prstGeom prst="rect">
            <a:avLst/>
          </a:prstGeom>
        </p:spPr>
        <p:txBody>
          <a:bodyPr anchor="b">
            <a:normAutofit/>
          </a:bodyPr>
          <a:lstStyle>
            <a:lvl1pPr algn="l">
              <a:lnSpc>
                <a:spcPct val="80000"/>
              </a:lnSpc>
              <a:defRPr sz="8000" b="0" i="0" cap="none" spc="-136">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0" y="311785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56200" y="3117850"/>
            <a:ext cx="0" cy="0"/>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7315" y="531394"/>
            <a:ext cx="4283154" cy="1549800"/>
          </a:xfrm>
          <a:prstGeom prst="rect">
            <a:avLst/>
          </a:prstGeom>
        </p:spPr>
      </p:pic>
    </p:spTree>
    <p:extLst>
      <p:ext uri="{BB962C8B-B14F-4D97-AF65-F5344CB8AC3E}">
        <p14:creationId xmlns:p14="http://schemas.microsoft.com/office/powerpoint/2010/main" val="272527687"/>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701800" y="4044950"/>
            <a:ext cx="10490200" cy="2813050"/>
          </a:xfrm>
          <a:prstGeom prst="rect">
            <a:avLst/>
          </a:prstGeom>
        </p:spPr>
      </p:pic>
      <p:pic>
        <p:nvPicPr>
          <p:cNvPr id="6" name="Picture 5"/>
          <p:cNvPicPr>
            <a:picLocks noChangeAspect="1"/>
          </p:cNvPicPr>
          <p:nvPr userDrawn="1"/>
        </p:nvPicPr>
        <p:blipFill>
          <a:blip r:embed="rId3"/>
          <a:stretch>
            <a:fillRect/>
          </a:stretch>
        </p:blipFill>
        <p:spPr>
          <a:xfrm>
            <a:off x="0" y="5118100"/>
            <a:ext cx="6502400" cy="1739900"/>
          </a:xfrm>
          <a:prstGeom prst="rect">
            <a:avLst/>
          </a:prstGeom>
        </p:spPr>
      </p:pic>
      <p:sp>
        <p:nvSpPr>
          <p:cNvPr id="3" name="Title Text"/>
          <p:cNvSpPr txBox="1">
            <a:spLocks noGrp="1"/>
          </p:cNvSpPr>
          <p:nvPr>
            <p:ph type="title"/>
          </p:nvPr>
        </p:nvSpPr>
        <p:spPr>
          <a:xfrm>
            <a:off x="1854485" y="1907006"/>
            <a:ext cx="9448515" cy="2619571"/>
          </a:xfrm>
          <a:prstGeom prst="rect">
            <a:avLst/>
          </a:prstGeom>
        </p:spPr>
        <p:txBody>
          <a:bodyPr anchor="b">
            <a:normAutofit/>
          </a:bodyPr>
          <a:lstStyle>
            <a:lvl1pPr algn="l">
              <a:lnSpc>
                <a:spcPct val="80000"/>
              </a:lnSpc>
              <a:defRPr sz="8000" b="0" i="0" cap="none" spc="-136">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315" y="531394"/>
            <a:ext cx="4281226" cy="1549800"/>
          </a:xfrm>
          <a:prstGeom prst="rect">
            <a:avLst/>
          </a:prstGeom>
        </p:spPr>
      </p:pic>
    </p:spTree>
    <p:extLst>
      <p:ext uri="{BB962C8B-B14F-4D97-AF65-F5344CB8AC3E}">
        <p14:creationId xmlns:p14="http://schemas.microsoft.com/office/powerpoint/2010/main" val="4223175242"/>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701800" y="4044950"/>
            <a:ext cx="10490200" cy="2813050"/>
          </a:xfrm>
          <a:prstGeom prst="rect">
            <a:avLst/>
          </a:prstGeom>
        </p:spPr>
      </p:pic>
      <p:pic>
        <p:nvPicPr>
          <p:cNvPr id="15" name="Picture 14"/>
          <p:cNvPicPr>
            <a:picLocks noChangeAspect="1"/>
          </p:cNvPicPr>
          <p:nvPr userDrawn="1"/>
        </p:nvPicPr>
        <p:blipFill>
          <a:blip r:embed="rId3"/>
          <a:stretch>
            <a:fillRect/>
          </a:stretch>
        </p:blipFill>
        <p:spPr>
          <a:xfrm>
            <a:off x="0" y="5118100"/>
            <a:ext cx="6502400" cy="1739900"/>
          </a:xfrm>
          <a:prstGeom prst="rect">
            <a:avLst/>
          </a:prstGeom>
        </p:spPr>
      </p:pic>
      <p:sp>
        <p:nvSpPr>
          <p:cNvPr id="13" name="Title Text"/>
          <p:cNvSpPr txBox="1">
            <a:spLocks noGrp="1"/>
          </p:cNvSpPr>
          <p:nvPr>
            <p:ph type="title"/>
          </p:nvPr>
        </p:nvSpPr>
        <p:spPr>
          <a:xfrm>
            <a:off x="2924854" y="2003258"/>
            <a:ext cx="8386795" cy="4072690"/>
          </a:xfrm>
          <a:prstGeom prst="rect">
            <a:avLst/>
          </a:prstGeom>
        </p:spPr>
        <p:txBody>
          <a:bodyPr anchor="t" anchorCtr="0"/>
          <a:lstStyle>
            <a:lvl1pPr algn="l">
              <a:lnSpc>
                <a:spcPct val="80000"/>
              </a:lnSpc>
              <a:defRPr sz="9000" b="0" i="0" cap="none" spc="-15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0" name="Text Placeholder 9"/>
          <p:cNvSpPr>
            <a:spLocks noGrp="1"/>
          </p:cNvSpPr>
          <p:nvPr>
            <p:ph type="body" sz="quarter" idx="11" hasCustomPrompt="1"/>
          </p:nvPr>
        </p:nvSpPr>
        <p:spPr>
          <a:xfrm>
            <a:off x="2961925" y="804378"/>
            <a:ext cx="7604475" cy="374183"/>
          </a:xfrm>
          <a:prstGeom prst="rect">
            <a:avLst/>
          </a:prstGeom>
        </p:spPr>
        <p:txBody>
          <a:bodyPr/>
          <a:lstStyle>
            <a:lvl1pPr algn="l">
              <a:defRPr sz="1400" b="0" i="0" spc="-5" baseline="0">
                <a:solidFill>
                  <a:schemeClr val="bg1"/>
                </a:solidFill>
                <a:latin typeface="+mn-lt"/>
                <a:ea typeface="Calibri Light" charset="0"/>
                <a:cs typeface="Calibri Light" charset="0"/>
              </a:defRPr>
            </a:lvl1pPr>
          </a:lstStyle>
          <a:p>
            <a:pPr marL="0" marR="0" lvl="0" indent="0" algn="l" defTabSz="41275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dirty="0" smtClean="0"/>
              <a:t>#</a:t>
            </a:r>
            <a:endParaRPr lang="en-US" dirty="0"/>
          </a:p>
        </p:txBody>
      </p:sp>
      <p:sp>
        <p:nvSpPr>
          <p:cNvPr id="20" name="Rialtas na hÉireann | Government of Ireland"/>
          <p:cNvSpPr txBox="1"/>
          <p:nvPr userDrawn="1"/>
        </p:nvSpPr>
        <p:spPr>
          <a:xfrm>
            <a:off x="2961925" y="6305902"/>
            <a:ext cx="5121595"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r>
              <a:rPr lang="en-GB" sz="900" b="1" kern="0" dirty="0" smtClean="0">
                <a:solidFill>
                  <a:srgbClr val="FFFFFF">
                    <a:alpha val="45000"/>
                  </a:srgbClr>
                </a:solidFill>
                <a:sym typeface="Open Sans"/>
              </a:rPr>
              <a:t>An </a:t>
            </a:r>
            <a:r>
              <a:rPr lang="en-GB" sz="900" b="1" kern="0" dirty="0" err="1" smtClean="0">
                <a:solidFill>
                  <a:srgbClr val="FFFFFF">
                    <a:alpha val="45000"/>
                  </a:srgbClr>
                </a:solidFill>
                <a:sym typeface="Open Sans"/>
              </a:rPr>
              <a:t>Roinn</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Caiteachais</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Phoiblí</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agus</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Athchóirithe</a:t>
            </a:r>
            <a:r>
              <a:rPr lang="en-GB" sz="900" b="1" kern="0" dirty="0" smtClean="0">
                <a:solidFill>
                  <a:srgbClr val="FFFFFF">
                    <a:alpha val="45000"/>
                  </a:srgbClr>
                </a:solidFill>
                <a:sym typeface="Open Sans"/>
              </a:rPr>
              <a:t> </a:t>
            </a:r>
            <a:r>
              <a:rPr lang="en-GB" sz="900" kern="0" dirty="0" smtClean="0">
                <a:solidFill>
                  <a:srgbClr val="FFFFFF">
                    <a:alpha val="45000"/>
                  </a:srgbClr>
                </a:solidFill>
                <a:sym typeface="Open Sans"/>
              </a:rPr>
              <a:t>| Department of Public Expenditure and Reform</a:t>
            </a:r>
            <a:endParaRPr sz="900" kern="0" dirty="0">
              <a:solidFill>
                <a:srgbClr val="FFFFFF">
                  <a:alpha val="45000"/>
                </a:srgbClr>
              </a:solidFill>
              <a:sym typeface="Open Sans"/>
            </a:endParaRPr>
          </a:p>
        </p:txBody>
      </p:sp>
    </p:spTree>
    <p:extLst>
      <p:ext uri="{BB962C8B-B14F-4D97-AF65-F5344CB8AC3E}">
        <p14:creationId xmlns:p14="http://schemas.microsoft.com/office/powerpoint/2010/main" val="3728022755"/>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701800" y="4044950"/>
            <a:ext cx="10490200" cy="2813050"/>
          </a:xfrm>
          <a:prstGeom prst="rect">
            <a:avLst/>
          </a:prstGeom>
        </p:spPr>
      </p:pic>
      <p:pic>
        <p:nvPicPr>
          <p:cNvPr id="11" name="Picture 10"/>
          <p:cNvPicPr>
            <a:picLocks noChangeAspect="1"/>
          </p:cNvPicPr>
          <p:nvPr userDrawn="1"/>
        </p:nvPicPr>
        <p:blipFill>
          <a:blip r:embed="rId3"/>
          <a:stretch>
            <a:fillRect/>
          </a:stretch>
        </p:blipFill>
        <p:spPr>
          <a:xfrm>
            <a:off x="0" y="5118100"/>
            <a:ext cx="6502400" cy="17399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3" name="Title Text"/>
          <p:cNvSpPr txBox="1">
            <a:spLocks noGrp="1"/>
          </p:cNvSpPr>
          <p:nvPr>
            <p:ph type="title"/>
          </p:nvPr>
        </p:nvSpPr>
        <p:spPr>
          <a:xfrm>
            <a:off x="2924854" y="2003258"/>
            <a:ext cx="8386795" cy="4072690"/>
          </a:xfrm>
          <a:prstGeom prst="rect">
            <a:avLst/>
          </a:prstGeom>
        </p:spPr>
        <p:txBody>
          <a:bodyPr anchor="t" anchorCtr="0"/>
          <a:lstStyle>
            <a:lvl1pPr algn="l">
              <a:lnSpc>
                <a:spcPct val="80000"/>
              </a:lnSpc>
              <a:defRPr sz="9000" b="0" i="0" cap="none" spc="-15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0" name="Text Placeholder 9"/>
          <p:cNvSpPr>
            <a:spLocks noGrp="1"/>
          </p:cNvSpPr>
          <p:nvPr>
            <p:ph type="body" sz="quarter" idx="11" hasCustomPrompt="1"/>
          </p:nvPr>
        </p:nvSpPr>
        <p:spPr>
          <a:xfrm>
            <a:off x="2961925" y="804378"/>
            <a:ext cx="7604475" cy="374183"/>
          </a:xfrm>
          <a:prstGeom prst="rect">
            <a:avLst/>
          </a:prstGeom>
        </p:spPr>
        <p:txBody>
          <a:bodyPr/>
          <a:lstStyle>
            <a:lvl1pPr algn="l">
              <a:defRPr sz="1400" b="0" i="0" spc="-5" baseline="0">
                <a:solidFill>
                  <a:srgbClr val="004D44"/>
                </a:solidFill>
                <a:latin typeface="+mn-lt"/>
                <a:ea typeface="Calibri Light" charset="0"/>
                <a:cs typeface="Calibri Light" charset="0"/>
              </a:defRPr>
            </a:lvl1pPr>
          </a:lstStyle>
          <a:p>
            <a:pPr marL="0" marR="0" lvl="0" indent="0" algn="l" defTabSz="41275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dirty="0" smtClean="0"/>
              <a:t>#</a:t>
            </a:r>
            <a:endParaRPr lang="en-US" dirty="0"/>
          </a:p>
        </p:txBody>
      </p:sp>
      <p:sp>
        <p:nvSpPr>
          <p:cNvPr id="20" name="Rialtas na hÉireann | Government of Ireland"/>
          <p:cNvSpPr txBox="1"/>
          <p:nvPr userDrawn="1"/>
        </p:nvSpPr>
        <p:spPr>
          <a:xfrm>
            <a:off x="2961925" y="6305902"/>
            <a:ext cx="5121595"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r>
              <a:rPr lang="en-GB" sz="900" b="1" kern="0" smtClean="0">
                <a:sym typeface="Open Sans"/>
              </a:rPr>
              <a:t>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236484378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701800" y="4044950"/>
            <a:ext cx="10490200" cy="2813050"/>
          </a:xfrm>
          <a:prstGeom prst="rect">
            <a:avLst/>
          </a:prstGeom>
        </p:spPr>
      </p:pic>
      <p:pic>
        <p:nvPicPr>
          <p:cNvPr id="15" name="Picture 14"/>
          <p:cNvPicPr>
            <a:picLocks noChangeAspect="1"/>
          </p:cNvPicPr>
          <p:nvPr userDrawn="1"/>
        </p:nvPicPr>
        <p:blipFill>
          <a:blip r:embed="rId3"/>
          <a:stretch>
            <a:fillRect/>
          </a:stretch>
        </p:blipFill>
        <p:spPr>
          <a:xfrm>
            <a:off x="0" y="5118100"/>
            <a:ext cx="6502400" cy="17399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9"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chemeClr val="bg1"/>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smtClean="0"/>
              <a:t>Title Text</a:t>
            </a:r>
            <a:endParaRPr lang="en-US" sz="2400" spc="0" dirty="0">
              <a:latin typeface="+mn-lt"/>
            </a:endParaRPr>
          </a:p>
        </p:txBody>
      </p:sp>
      <p:sp>
        <p:nvSpPr>
          <p:cNvPr id="18"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olidFill>
                  <a:srgbClr val="FFFFFF">
                    <a:alpha val="45000"/>
                  </a:srgbClr>
                </a:solidFill>
                <a:sym typeface="Open Sans"/>
              </a:rPr>
              <a:pPr defTabSz="412750" hangingPunct="0"/>
              <a:t>‹#›</a:t>
            </a:fld>
            <a:r>
              <a:rPr lang="en-GB" sz="900" b="1" kern="0" dirty="0" smtClean="0">
                <a:solidFill>
                  <a:srgbClr val="FFFFFF">
                    <a:alpha val="45000"/>
                  </a:srgbClr>
                </a:solidFill>
                <a:sym typeface="Open Sans"/>
              </a:rPr>
              <a:t>  An </a:t>
            </a:r>
            <a:r>
              <a:rPr lang="en-GB" sz="900" b="1" kern="0" dirty="0" err="1" smtClean="0">
                <a:solidFill>
                  <a:srgbClr val="FFFFFF">
                    <a:alpha val="45000"/>
                  </a:srgbClr>
                </a:solidFill>
                <a:sym typeface="Open Sans"/>
              </a:rPr>
              <a:t>Roinn</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Caiteachais</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Phoiblí</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agus</a:t>
            </a:r>
            <a:r>
              <a:rPr lang="en-GB" sz="900" b="1" kern="0" dirty="0" smtClean="0">
                <a:solidFill>
                  <a:srgbClr val="FFFFFF">
                    <a:alpha val="45000"/>
                  </a:srgbClr>
                </a:solidFill>
                <a:sym typeface="Open Sans"/>
              </a:rPr>
              <a:t> </a:t>
            </a:r>
            <a:r>
              <a:rPr lang="en-GB" sz="900" b="1" kern="0" dirty="0" err="1" smtClean="0">
                <a:solidFill>
                  <a:srgbClr val="FFFFFF">
                    <a:alpha val="45000"/>
                  </a:srgbClr>
                </a:solidFill>
                <a:sym typeface="Open Sans"/>
              </a:rPr>
              <a:t>Athchóirithe</a:t>
            </a:r>
            <a:r>
              <a:rPr lang="en-GB" sz="900" b="1" kern="0" dirty="0" smtClean="0">
                <a:solidFill>
                  <a:srgbClr val="FFFFFF">
                    <a:alpha val="45000"/>
                  </a:srgbClr>
                </a:solidFill>
                <a:sym typeface="Open Sans"/>
              </a:rPr>
              <a:t> </a:t>
            </a:r>
            <a:r>
              <a:rPr lang="en-GB" sz="900" kern="0" dirty="0" smtClean="0">
                <a:solidFill>
                  <a:srgbClr val="FFFFFF">
                    <a:alpha val="45000"/>
                  </a:srgbClr>
                </a:solidFill>
                <a:sym typeface="Open Sans"/>
              </a:rPr>
              <a:t>| Department of Public Expenditure and Reform</a:t>
            </a:r>
            <a:endParaRPr sz="900" kern="0" dirty="0">
              <a:solidFill>
                <a:srgbClr val="FFFFFF">
                  <a:alpha val="45000"/>
                </a:srgbClr>
              </a:solidFill>
              <a:sym typeface="Open Sans"/>
            </a:endParaRPr>
          </a:p>
        </p:txBody>
      </p:sp>
    </p:spTree>
    <p:extLst>
      <p:ext uri="{BB962C8B-B14F-4D97-AF65-F5344CB8AC3E}">
        <p14:creationId xmlns:p14="http://schemas.microsoft.com/office/powerpoint/2010/main" val="3413997947"/>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701800" y="4044950"/>
            <a:ext cx="10490200" cy="2813050"/>
          </a:xfrm>
          <a:prstGeom prst="rect">
            <a:avLst/>
          </a:prstGeom>
        </p:spPr>
      </p:pic>
      <p:pic>
        <p:nvPicPr>
          <p:cNvPr id="8" name="Picture 7"/>
          <p:cNvPicPr>
            <a:picLocks noChangeAspect="1"/>
          </p:cNvPicPr>
          <p:nvPr userDrawn="1"/>
        </p:nvPicPr>
        <p:blipFill>
          <a:blip r:embed="rId3"/>
          <a:stretch>
            <a:fillRect/>
          </a:stretch>
        </p:blipFill>
        <p:spPr>
          <a:xfrm>
            <a:off x="0" y="5118100"/>
            <a:ext cx="6502400" cy="1739900"/>
          </a:xfrm>
          <a:prstGeom prst="rect">
            <a:avLst/>
          </a:prstGeom>
        </p:spPr>
      </p:pic>
      <p:sp>
        <p:nvSpPr>
          <p:cNvPr id="43"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smtClean="0"/>
              <a:t>Title Text</a:t>
            </a:r>
            <a:endParaRPr lang="en-US" sz="24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6"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2157562687"/>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720726" y="1778000"/>
            <a:ext cx="9885112" cy="4376153"/>
          </a:xfrm>
          <a:prstGeom prst="rect">
            <a:avLst/>
          </a:prstGeom>
        </p:spPr>
        <p:txBody>
          <a:bodyPr numCol="1" spcCol="1039079">
            <a:normAutofit/>
          </a:bodyPr>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r>
              <a:rPr lang="en-US" dirty="0" smtClean="0"/>
              <a:t>Title Text</a:t>
            </a:r>
            <a:endParaRPr lang="en-US" sz="24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13"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3511023740"/>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2827AFA-CC0C-40D4-9D08-8E4734234DBF}" type="datetimeFigureOut">
              <a:rPr lang="en-IE" smtClean="0"/>
              <a:t>18/11/2020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1898389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800" b="1" cap="none" spc="-9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6" name="Picture Placeholder 5"/>
          <p:cNvSpPr>
            <a:spLocks noGrp="1"/>
          </p:cNvSpPr>
          <p:nvPr>
            <p:ph type="pic" sz="quarter" idx="10"/>
          </p:nvPr>
        </p:nvSpPr>
        <p:spPr>
          <a:xfrm>
            <a:off x="6003925" y="1778000"/>
            <a:ext cx="5616575" cy="4322011"/>
          </a:xfrm>
          <a:prstGeom prst="rect">
            <a:avLst/>
          </a:prstGeom>
        </p:spPr>
        <p:txBody>
          <a:bodyPr/>
          <a:lstStyle>
            <a:lvl1pPr>
              <a:defRPr sz="3000">
                <a:latin typeface="+mn-lt"/>
              </a:defRPr>
            </a:lvl1pPr>
          </a:lstStyle>
          <a:p>
            <a:r>
              <a:rPr lang="en-US" smtClean="0"/>
              <a:t>Click icon to add picture</a:t>
            </a:r>
            <a:endParaRPr lang="en-US" dirty="0"/>
          </a:p>
        </p:txBody>
      </p:sp>
      <p:sp>
        <p:nvSpPr>
          <p:cNvPr id="8" name="Text Placeholder 4"/>
          <p:cNvSpPr>
            <a:spLocks noGrp="1"/>
          </p:cNvSpPr>
          <p:nvPr>
            <p:ph type="body" sz="quarter" idx="12"/>
          </p:nvPr>
        </p:nvSpPr>
        <p:spPr>
          <a:xfrm>
            <a:off x="731149" y="1778000"/>
            <a:ext cx="4928394" cy="4322011"/>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3879597752"/>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1078556"/>
            <a:ext cx="4938670" cy="1450621"/>
          </a:xfrm>
          <a:prstGeom prst="rect">
            <a:avLst/>
          </a:prstGeom>
        </p:spPr>
        <p:txBody>
          <a:bodyPr anchor="t">
            <a:normAutofit/>
          </a:bodyPr>
          <a:lstStyle>
            <a:lvl1pPr algn="l">
              <a:lnSpc>
                <a:spcPct val="80000"/>
              </a:lnSpc>
              <a:defRPr sz="35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6003925" y="417689"/>
            <a:ext cx="5821491" cy="5698949"/>
          </a:xfrm>
          <a:prstGeom prst="rect">
            <a:avLst/>
          </a:prstGeom>
        </p:spPr>
        <p:txBody>
          <a:bodyPr/>
          <a:lstStyle>
            <a:lvl1pPr>
              <a:defRPr sz="3000">
                <a:latin typeface="+mn-lt"/>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720725" y="473075"/>
            <a:ext cx="4938629" cy="404255"/>
          </a:xfrm>
          <a:prstGeom prst="rect">
            <a:avLst/>
          </a:prstGeom>
        </p:spPr>
        <p:txBody>
          <a:bodyPr/>
          <a:lstStyle>
            <a:lvl1pPr algn="l">
              <a:defRPr sz="1750" b="1">
                <a:solidFill>
                  <a:srgbClr val="B3B6A7"/>
                </a:solidFill>
                <a:latin typeface="+mn-lt"/>
              </a:defRPr>
            </a:lvl1pPr>
            <a:lvl2pPr algn="l">
              <a:defRPr sz="1750" b="1">
                <a:latin typeface="+mn-lt"/>
              </a:defRPr>
            </a:lvl2pPr>
            <a:lvl3pPr algn="l">
              <a:defRPr sz="1750" b="1">
                <a:latin typeface="+mn-lt"/>
              </a:defRPr>
            </a:lvl3pPr>
            <a:lvl4pPr algn="l">
              <a:defRPr sz="1750" b="1">
                <a:latin typeface="+mn-lt"/>
              </a:defRPr>
            </a:lvl4pPr>
            <a:lvl5pPr algn="l">
              <a:defRPr sz="1750" b="1">
                <a:latin typeface="+mn-lt"/>
              </a:defRPr>
            </a:lvl5pPr>
          </a:lstStyle>
          <a:p>
            <a:pPr lvl="0"/>
            <a:r>
              <a:rPr lang="en-US" smtClean="0"/>
              <a:t>Click to edit Master text styles</a:t>
            </a:r>
          </a:p>
        </p:txBody>
      </p:sp>
      <p:sp>
        <p:nvSpPr>
          <p:cNvPr id="5" name="Text Placeholder 4"/>
          <p:cNvSpPr>
            <a:spLocks noGrp="1"/>
          </p:cNvSpPr>
          <p:nvPr>
            <p:ph type="body" sz="quarter" idx="12"/>
          </p:nvPr>
        </p:nvSpPr>
        <p:spPr>
          <a:xfrm>
            <a:off x="731044" y="2681288"/>
            <a:ext cx="4928394" cy="3435350"/>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4233738610"/>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720725" y="473075"/>
            <a:ext cx="9662528" cy="1143000"/>
          </a:xfrm>
          <a:prstGeom prst="rect">
            <a:avLst/>
          </a:prstGeom>
        </p:spPr>
        <p:txBody>
          <a:bodyPr anchor="t">
            <a:normAutofit/>
          </a:bodyPr>
          <a:lstStyle>
            <a:lvl1pPr algn="l">
              <a:lnSpc>
                <a:spcPct val="80000"/>
              </a:lnSpc>
              <a:defRPr sz="4800" b="1" cap="none" spc="-9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6" name="Picture Placeholder 5"/>
          <p:cNvSpPr>
            <a:spLocks noGrp="1"/>
          </p:cNvSpPr>
          <p:nvPr>
            <p:ph type="pic" sz="quarter" idx="10"/>
          </p:nvPr>
        </p:nvSpPr>
        <p:spPr>
          <a:xfrm>
            <a:off x="6003925" y="1777999"/>
            <a:ext cx="5616575" cy="2115822"/>
          </a:xfrm>
          <a:prstGeom prst="rect">
            <a:avLst/>
          </a:prstGeom>
        </p:spPr>
        <p:txBody>
          <a:bodyPr/>
          <a:lstStyle>
            <a:lvl1pPr>
              <a:defRPr sz="3000">
                <a:latin typeface="+mn-lt"/>
              </a:defRPr>
            </a:lvl1pPr>
          </a:lstStyle>
          <a:p>
            <a:r>
              <a:rPr lang="en-US" smtClean="0"/>
              <a:t>Click icon to add picture</a:t>
            </a:r>
            <a:endParaRPr lang="en-US" dirty="0"/>
          </a:p>
        </p:txBody>
      </p:sp>
      <p:sp>
        <p:nvSpPr>
          <p:cNvPr id="8" name="Picture Placeholder 5"/>
          <p:cNvSpPr>
            <a:spLocks noGrp="1"/>
          </p:cNvSpPr>
          <p:nvPr>
            <p:ph type="pic" sz="quarter" idx="11"/>
          </p:nvPr>
        </p:nvSpPr>
        <p:spPr>
          <a:xfrm>
            <a:off x="6003925" y="4030011"/>
            <a:ext cx="2736000" cy="2070000"/>
          </a:xfrm>
          <a:prstGeom prst="rect">
            <a:avLst/>
          </a:prstGeom>
        </p:spPr>
        <p:txBody>
          <a:bodyPr/>
          <a:lstStyle>
            <a:lvl1pPr>
              <a:defRPr sz="3000">
                <a:latin typeface="+mn-lt"/>
              </a:defRPr>
            </a:lvl1pPr>
          </a:lstStyle>
          <a:p>
            <a:r>
              <a:rPr lang="en-US" smtClean="0"/>
              <a:t>Click icon to add picture</a:t>
            </a:r>
            <a:endParaRPr lang="en-US" dirty="0"/>
          </a:p>
        </p:txBody>
      </p:sp>
      <p:sp>
        <p:nvSpPr>
          <p:cNvPr id="9" name="Picture Placeholder 5"/>
          <p:cNvSpPr>
            <a:spLocks noGrp="1"/>
          </p:cNvSpPr>
          <p:nvPr>
            <p:ph type="pic" sz="quarter" idx="12"/>
          </p:nvPr>
        </p:nvSpPr>
        <p:spPr>
          <a:xfrm>
            <a:off x="8884500" y="4030011"/>
            <a:ext cx="2736000" cy="2070000"/>
          </a:xfrm>
          <a:prstGeom prst="rect">
            <a:avLst/>
          </a:prstGeom>
        </p:spPr>
        <p:txBody>
          <a:bodyPr/>
          <a:lstStyle>
            <a:lvl1pPr>
              <a:defRPr sz="3000">
                <a:latin typeface="+mn-lt"/>
              </a:defRPr>
            </a:lvl1pPr>
          </a:lstStyle>
          <a:p>
            <a:r>
              <a:rPr lang="en-US" smtClean="0"/>
              <a:t>Click icon to add picture</a:t>
            </a:r>
            <a:endParaRPr lang="en-US" dirty="0"/>
          </a:p>
        </p:txBody>
      </p:sp>
      <p:sp>
        <p:nvSpPr>
          <p:cNvPr id="10" name="Text Placeholder 4"/>
          <p:cNvSpPr>
            <a:spLocks noGrp="1"/>
          </p:cNvSpPr>
          <p:nvPr>
            <p:ph type="body" sz="quarter" idx="13"/>
          </p:nvPr>
        </p:nvSpPr>
        <p:spPr>
          <a:xfrm>
            <a:off x="720725" y="1777999"/>
            <a:ext cx="4928394" cy="4322012"/>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ialtas na hÉireann | Government of Ireland"/>
          <p:cNvSpPr txBox="1"/>
          <p:nvPr userDrawn="1"/>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spTree>
    <p:extLst>
      <p:ext uri="{BB962C8B-B14F-4D97-AF65-F5344CB8AC3E}">
        <p14:creationId xmlns:p14="http://schemas.microsoft.com/office/powerpoint/2010/main" val="1070178197"/>
      </p:ext>
    </p:extLst>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712133"/>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03379"/>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defTabSz="412750" hangingPunct="0"/>
            <a:fld id="{FD3BD547-A1F7-4A22-BC50-87258CD85FEB}" type="datetime1">
              <a:rPr lang="en-GB" kern="0" smtClean="0">
                <a:sym typeface="Open Sans"/>
              </a:rPr>
              <a:pPr defTabSz="412750" hangingPunct="0"/>
              <a:t>18/11/2020</a:t>
            </a:fld>
            <a:endParaRPr lang="en-GB" kern="0" dirty="0">
              <a:sym typeface="Open Sans"/>
            </a:endParaRPr>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defTabSz="412750" hangingPunct="0"/>
            <a:endParaRPr lang="en-GB" dirty="0">
              <a:sym typeface="Open Sans"/>
            </a:endParaRPr>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defTabSz="412750" hangingPunct="0"/>
            <a:fld id="{71E9F285-5D83-4DE3-90B6-110C53D663CB}" type="slidenum">
              <a:rPr lang="en-GB" kern="0" smtClean="0">
                <a:solidFill>
                  <a:srgbClr val="FFFFFF"/>
                </a:solidFill>
                <a:sym typeface="Open Sans"/>
              </a:rPr>
              <a:pPr defTabSz="412750" hangingPunct="0"/>
              <a:t>‹#›</a:t>
            </a:fld>
            <a:endParaRPr lang="en-GB" kern="0" dirty="0">
              <a:solidFill>
                <a:srgbClr val="FFFFFF"/>
              </a:solidFill>
              <a:sym typeface="Open Sans"/>
            </a:endParaRPr>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059345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algn="ctr" defTabSz="412750" hangingPunct="0"/>
            <a:fld id="{BAD1838E-F02B-4953-A502-F632C024B9F7}" type="datetimeFigureOut">
              <a:rPr lang="en-IE" sz="2800" kern="0">
                <a:solidFill>
                  <a:srgbClr val="000000"/>
                </a:solidFill>
                <a:latin typeface="Open Sans"/>
                <a:sym typeface="Open Sans"/>
              </a:rPr>
              <a:pPr algn="ctr" defTabSz="412750" hangingPunct="0"/>
              <a:t>18/11/2020</a:t>
            </a:fld>
            <a:endParaRPr lang="en-IE" sz="2800" kern="0">
              <a:solidFill>
                <a:srgbClr val="000000"/>
              </a:solidFill>
              <a:latin typeface="Open Sans"/>
              <a:sym typeface="Open San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algn="ctr" defTabSz="412750" hangingPunct="0"/>
            <a:endParaRPr lang="en-IE" sz="2800" kern="0">
              <a:solidFill>
                <a:srgbClr val="000000"/>
              </a:solidFill>
              <a:latin typeface="Open Sans"/>
              <a:sym typeface="Open San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algn="ctr" defTabSz="412750" hangingPunct="0"/>
            <a:fld id="{B0D3FDB2-CA3C-4D0A-9D9C-012AC50877DB}" type="slidenum">
              <a:rPr lang="en-IE" sz="2800" kern="0">
                <a:solidFill>
                  <a:srgbClr val="000000"/>
                </a:solidFill>
                <a:latin typeface="Open Sans"/>
                <a:sym typeface="Open Sans"/>
              </a:rPr>
              <a:pPr algn="ctr" defTabSz="412750" hangingPunct="0"/>
              <a:t>‹#›</a:t>
            </a:fld>
            <a:endParaRPr lang="en-IE" sz="2800" kern="0">
              <a:solidFill>
                <a:srgbClr val="000000"/>
              </a:solidFill>
              <a:latin typeface="Open Sans"/>
              <a:sym typeface="Open Sans"/>
            </a:endParaRPr>
          </a:p>
        </p:txBody>
      </p:sp>
    </p:spTree>
    <p:extLst>
      <p:ext uri="{BB962C8B-B14F-4D97-AF65-F5344CB8AC3E}">
        <p14:creationId xmlns:p14="http://schemas.microsoft.com/office/powerpoint/2010/main" val="1687745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algn="ctr" defTabSz="412750" hangingPunct="0"/>
            <a:fld id="{3FD8C80E-95F4-4A27-A07B-6591DBE69742}" type="datetime1">
              <a:rPr lang="en-IE" sz="2800" kern="0">
                <a:solidFill>
                  <a:srgbClr val="000000"/>
                </a:solidFill>
                <a:latin typeface="Open Sans"/>
                <a:sym typeface="Open Sans"/>
              </a:rPr>
              <a:pPr algn="ctr" defTabSz="412750" hangingPunct="0"/>
              <a:t>18/11/2020</a:t>
            </a:fld>
            <a:endParaRPr lang="en-IE" sz="2800" kern="0" dirty="0">
              <a:solidFill>
                <a:srgbClr val="000000"/>
              </a:solidFill>
              <a:latin typeface="Open Sans"/>
              <a:sym typeface="Open San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algn="ctr" defTabSz="412750" hangingPunct="0"/>
            <a:endParaRPr lang="en-IE" sz="2800" kern="0" dirty="0">
              <a:solidFill>
                <a:srgbClr val="000000"/>
              </a:solidFill>
              <a:latin typeface="Open Sans"/>
              <a:sym typeface="Open San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algn="ctr" defTabSz="412750" hangingPunct="0"/>
            <a:fld id="{F6C5ABD3-2AF6-4871-ADA1-93EE4B9F1D30}" type="slidenum">
              <a:rPr lang="en-IE" sz="2800" kern="0">
                <a:solidFill>
                  <a:srgbClr val="000000"/>
                </a:solidFill>
                <a:latin typeface="Open Sans"/>
                <a:sym typeface="Open Sans"/>
              </a:rPr>
              <a:pPr algn="ctr" defTabSz="412750" hangingPunct="0"/>
              <a:t>‹#›</a:t>
            </a:fld>
            <a:endParaRPr lang="en-IE" sz="2800" kern="0" dirty="0">
              <a:solidFill>
                <a:srgbClr val="000000"/>
              </a:solidFill>
              <a:latin typeface="Open Sans"/>
              <a:sym typeface="Open Sans"/>
            </a:endParaRPr>
          </a:p>
        </p:txBody>
      </p:sp>
    </p:spTree>
    <p:extLst>
      <p:ext uri="{BB962C8B-B14F-4D97-AF65-F5344CB8AC3E}">
        <p14:creationId xmlns:p14="http://schemas.microsoft.com/office/powerpoint/2010/main" val="4709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27AFA-CC0C-40D4-9D08-8E4734234DBF}" type="datetimeFigureOut">
              <a:rPr lang="en-IE" smtClean="0"/>
              <a:t>18/11/2020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302862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2827AFA-CC0C-40D4-9D08-8E4734234DBF}" type="datetimeFigureOut">
              <a:rPr lang="en-IE" smtClean="0"/>
              <a:t>18/11/2020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342144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2827AFA-CC0C-40D4-9D08-8E4734234DBF}" type="datetimeFigureOut">
              <a:rPr lang="en-IE" smtClean="0"/>
              <a:t>18/11/2020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335613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2827AFA-CC0C-40D4-9D08-8E4734234DBF}" type="datetimeFigureOut">
              <a:rPr lang="en-IE" smtClean="0"/>
              <a:t>18/11/2020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418254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27AFA-CC0C-40D4-9D08-8E4734234DBF}" type="datetimeFigureOut">
              <a:rPr lang="en-IE" smtClean="0"/>
              <a:t>18/11/2020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201973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27AFA-CC0C-40D4-9D08-8E4734234DBF}" type="datetimeFigureOut">
              <a:rPr lang="en-IE" smtClean="0"/>
              <a:t>18/11/2020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120252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27AFA-CC0C-40D4-9D08-8E4734234DBF}" type="datetimeFigureOut">
              <a:rPr lang="en-IE" smtClean="0"/>
              <a:t>18/11/2020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043C668-302B-4B43-AFEA-03F9C5838DAB}" type="slidenum">
              <a:rPr lang="en-IE" smtClean="0"/>
              <a:t>‹#›</a:t>
            </a:fld>
            <a:endParaRPr lang="en-IE"/>
          </a:p>
        </p:txBody>
      </p:sp>
    </p:spTree>
    <p:extLst>
      <p:ext uri="{BB962C8B-B14F-4D97-AF65-F5344CB8AC3E}">
        <p14:creationId xmlns:p14="http://schemas.microsoft.com/office/powerpoint/2010/main" val="328879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7AFA-CC0C-40D4-9D08-8E4734234DBF}" type="datetimeFigureOut">
              <a:rPr lang="en-IE" smtClean="0"/>
              <a:t>18/11/2020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C668-302B-4B43-AFEA-03F9C5838DAB}" type="slidenum">
              <a:rPr lang="en-IE" smtClean="0"/>
              <a:t>‹#›</a:t>
            </a:fld>
            <a:endParaRPr lang="en-IE"/>
          </a:p>
        </p:txBody>
      </p:sp>
    </p:spTree>
    <p:extLst>
      <p:ext uri="{BB962C8B-B14F-4D97-AF65-F5344CB8AC3E}">
        <p14:creationId xmlns:p14="http://schemas.microsoft.com/office/powerpoint/2010/main" val="141017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1854485" y="4741162"/>
            <a:ext cx="9448515" cy="150340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hangingPunct="0"/>
            <a:r>
              <a:rPr sz="1552" kern="0">
                <a:latin typeface="Open Sans"/>
                <a:sym typeface="Open Sans"/>
              </a:rPr>
              <a:t>Body Level One</a:t>
            </a:r>
          </a:p>
          <a:p>
            <a:pPr marL="0" lvl="1" hangingPunct="0"/>
            <a:r>
              <a:rPr sz="1552" kern="0"/>
              <a:t>Body Level Two</a:t>
            </a:r>
          </a:p>
          <a:p>
            <a:pPr marL="0" lvl="2" hangingPunct="0"/>
            <a:r>
              <a:rPr sz="1552" kern="0">
                <a:latin typeface="Open Sans"/>
                <a:sym typeface="Open Sans"/>
              </a:rPr>
              <a:t>Body Level Three</a:t>
            </a:r>
          </a:p>
          <a:p>
            <a:pPr marL="0" lvl="3" hangingPunct="0"/>
            <a:r>
              <a:rPr sz="1552" kern="0"/>
              <a:t>Body Level Four</a:t>
            </a:r>
          </a:p>
          <a:p>
            <a:pPr marL="0" lvl="4" hangingPunct="0"/>
            <a:r>
              <a:rPr sz="1552" kern="0">
                <a:latin typeface="Open Sans"/>
                <a:sym typeface="Open Sans"/>
              </a:rPr>
              <a:t>Body Level Five</a:t>
            </a:r>
          </a:p>
        </p:txBody>
      </p:sp>
      <p:sp>
        <p:nvSpPr>
          <p:cNvPr id="6" name="Rialtas na hÉireann | Government of Ireland"/>
          <p:cNvSpPr txBox="1"/>
          <p:nvPr/>
        </p:nvSpPr>
        <p:spPr>
          <a:xfrm>
            <a:off x="720724" y="6305902"/>
            <a:ext cx="5326779" cy="18979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
                <a:solidFill>
                  <a:srgbClr val="929292"/>
                </a:solidFill>
              </a:defRPr>
            </a:lvl1pPr>
          </a:lstStyle>
          <a:p>
            <a:pPr defTabSz="412750" hangingPunct="0"/>
            <a:fld id="{93D0CC9E-ED4E-524D-8BB9-8829151DFDE7}" type="slidenum">
              <a:rPr lang="uk-UA" sz="900" b="1" kern="0" smtClean="0">
                <a:sym typeface="Open Sans"/>
              </a:rPr>
              <a:pPr defTabSz="412750" hangingPunct="0"/>
              <a:t>‹#›</a:t>
            </a:fld>
            <a:r>
              <a:rPr lang="en-GB" sz="900" b="1" kern="0" dirty="0" smtClean="0">
                <a:sym typeface="Open Sans"/>
              </a:rPr>
              <a:t>  An </a:t>
            </a:r>
            <a:r>
              <a:rPr lang="en-GB" sz="900" b="1" kern="0" dirty="0" err="1" smtClean="0">
                <a:sym typeface="Open Sans"/>
              </a:rPr>
              <a:t>Roinn</a:t>
            </a:r>
            <a:r>
              <a:rPr lang="en-GB" sz="900" b="1" kern="0" dirty="0" smtClean="0">
                <a:sym typeface="Open Sans"/>
              </a:rPr>
              <a:t> </a:t>
            </a:r>
            <a:r>
              <a:rPr lang="en-GB" sz="900" b="1" kern="0" dirty="0" err="1" smtClean="0">
                <a:sym typeface="Open Sans"/>
              </a:rPr>
              <a:t>Caiteachais</a:t>
            </a:r>
            <a:r>
              <a:rPr lang="en-GB" sz="900" b="1" kern="0" dirty="0" smtClean="0">
                <a:sym typeface="Open Sans"/>
              </a:rPr>
              <a:t> </a:t>
            </a:r>
            <a:r>
              <a:rPr lang="en-GB" sz="900" b="1" kern="0" dirty="0" err="1" smtClean="0">
                <a:sym typeface="Open Sans"/>
              </a:rPr>
              <a:t>Phoiblí</a:t>
            </a:r>
            <a:r>
              <a:rPr lang="en-GB" sz="900" b="1" kern="0" dirty="0" smtClean="0">
                <a:sym typeface="Open Sans"/>
              </a:rPr>
              <a:t> </a:t>
            </a:r>
            <a:r>
              <a:rPr lang="en-GB" sz="900" b="1" kern="0" dirty="0" err="1" smtClean="0">
                <a:sym typeface="Open Sans"/>
              </a:rPr>
              <a:t>agus</a:t>
            </a:r>
            <a:r>
              <a:rPr lang="en-GB" sz="900" b="1" kern="0" dirty="0" smtClean="0">
                <a:sym typeface="Open Sans"/>
              </a:rPr>
              <a:t> </a:t>
            </a:r>
            <a:r>
              <a:rPr lang="en-GB" sz="900" b="1" kern="0" dirty="0" err="1" smtClean="0">
                <a:sym typeface="Open Sans"/>
              </a:rPr>
              <a:t>Athchóirithe</a:t>
            </a:r>
            <a:r>
              <a:rPr lang="en-GB" sz="900" b="1" kern="0" dirty="0" smtClean="0">
                <a:sym typeface="Open Sans"/>
              </a:rPr>
              <a:t> </a:t>
            </a:r>
            <a:r>
              <a:rPr lang="en-GB" sz="900" kern="0" dirty="0" smtClean="0">
                <a:sym typeface="Open Sans"/>
              </a:rPr>
              <a:t>| Department of Public Expenditure and Reform</a:t>
            </a:r>
            <a:endParaRPr sz="900" kern="0" dirty="0">
              <a:sym typeface="Open Sans"/>
            </a:endParaRPr>
          </a:p>
        </p:txBody>
      </p:sp>
      <p:pic>
        <p:nvPicPr>
          <p:cNvPr id="9" name="Picture 8"/>
          <p:cNvPicPr>
            <a:picLocks noChangeAspect="1"/>
          </p:cNvPicPr>
          <p:nvPr userDrawn="1"/>
        </p:nvPicPr>
        <p:blipFill rotWithShape="1">
          <a:blip r:embed="rId17" cstate="print">
            <a:extLst>
              <a:ext uri="{28A0092B-C50C-407E-A947-70E740481C1C}">
                <a14:useLocalDpi xmlns:a14="http://schemas.microsoft.com/office/drawing/2010/main" val="0"/>
              </a:ext>
            </a:extLst>
          </a:blip>
          <a:srcRect l="6815" t="18522" r="74814" b="19072"/>
          <a:stretch/>
        </p:blipFill>
        <p:spPr>
          <a:xfrm>
            <a:off x="10852484" y="475249"/>
            <a:ext cx="737274" cy="1004637"/>
          </a:xfrm>
          <a:prstGeom prst="rect">
            <a:avLst/>
          </a:prstGeom>
        </p:spPr>
      </p:pic>
      <p:sp>
        <p:nvSpPr>
          <p:cNvPr id="3" name="Text Placeholder 2"/>
          <p:cNvSpPr>
            <a:spLocks noGrp="1"/>
          </p:cNvSpPr>
          <p:nvPr>
            <p:ph type="body" idx="1"/>
          </p:nvPr>
        </p:nvSpPr>
        <p:spPr>
          <a:xfrm>
            <a:off x="720725" y="1825625"/>
            <a:ext cx="96264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705521" y="371123"/>
            <a:ext cx="9641637" cy="1143000"/>
          </a:xfrm>
          <a:prstGeom prst="rect">
            <a:avLst/>
          </a:prstGeom>
        </p:spPr>
        <p:txBody>
          <a:bodyPr vert="horz" lIns="91440" tIns="45720" rIns="91440" bIns="45720" rtlCol="0" anchor="t">
            <a:normAutofit/>
          </a:bodyPr>
          <a:lstStyle/>
          <a:p>
            <a:r>
              <a:rPr lang="en-US" dirty="0" smtClean="0"/>
              <a:t>Title Text</a:t>
            </a:r>
            <a:endParaRPr lang="en-US" dirty="0"/>
          </a:p>
        </p:txBody>
      </p:sp>
    </p:spTree>
    <p:extLst>
      <p:ext uri="{BB962C8B-B14F-4D97-AF65-F5344CB8AC3E}">
        <p14:creationId xmlns:p14="http://schemas.microsoft.com/office/powerpoint/2010/main" val="2165358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iming>
    <p:tnLst>
      <p:par>
        <p:cTn id="1" dur="indefinite" restart="never" nodeType="tmRoot"/>
      </p:par>
    </p:tnLst>
  </p:timing>
  <p:txStyles>
    <p:titleStyle>
      <a:lvl1pPr marL="0" marR="0" indent="0" algn="l" defTabSz="412750" eaLnBrk="1" latinLnBrk="0" hangingPunct="1">
        <a:lnSpc>
          <a:spcPct val="100000"/>
        </a:lnSpc>
        <a:spcBef>
          <a:spcPts val="0"/>
        </a:spcBef>
        <a:spcAft>
          <a:spcPts val="0"/>
        </a:spcAft>
        <a:buClrTx/>
        <a:buSzTx/>
        <a:buFontTx/>
        <a:buNone/>
        <a:tabLst/>
        <a:defRPr sz="4800" b="1" i="0" u="none" strike="noStrike" cap="none" spc="-90" baseline="0">
          <a:ln>
            <a:noFill/>
          </a:ln>
          <a:solidFill>
            <a:srgbClr val="004D44"/>
          </a:solidFill>
          <a:uFillTx/>
          <a:latin typeface="+mn-lt"/>
          <a:ea typeface="Open Sans"/>
          <a:cs typeface="Open Sans"/>
          <a:sym typeface="Open Sans"/>
        </a:defRPr>
      </a:lvl1pPr>
      <a:lvl2pPr marL="0" marR="0" indent="1143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2pPr>
      <a:lvl3pPr marL="0" marR="0" indent="2286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3pPr>
      <a:lvl4pPr marL="0" marR="0" indent="3429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4pPr>
      <a:lvl5pPr marL="0" marR="0" indent="4572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5pPr>
      <a:lvl6pPr marL="0" marR="0" indent="5715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6pPr>
      <a:lvl7pPr marL="0" marR="0" indent="6858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7pPr>
      <a:lvl8pPr marL="0" marR="0" indent="8001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8pPr>
      <a:lvl9pPr marL="0" marR="0" indent="9144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9pPr>
    </p:titleStyle>
    <p:bodyStyle>
      <a:lvl1pPr marL="0" marR="0" indent="0" algn="l" defTabSz="412750" eaLnBrk="1" fontAlgn="auto" latinLnBrk="0" hangingPunct="1">
        <a:lnSpc>
          <a:spcPct val="110000"/>
        </a:lnSpc>
        <a:spcBef>
          <a:spcPts val="0"/>
        </a:spcBef>
        <a:spcAft>
          <a:spcPts val="0"/>
        </a:spcAft>
        <a:buClrTx/>
        <a:buSzTx/>
        <a:buFontTx/>
        <a:buNone/>
        <a:tabLst/>
        <a:defRPr sz="4400" b="0" i="0" u="none" strike="noStrike" cap="none" spc="-75" baseline="0">
          <a:ln>
            <a:noFill/>
          </a:ln>
          <a:solidFill>
            <a:srgbClr val="5E5E5E"/>
          </a:solidFill>
          <a:uFillTx/>
          <a:latin typeface="+mn-lt"/>
          <a:ea typeface="Open Sans"/>
          <a:cs typeface="Open Sans"/>
          <a:sym typeface="Open Sans"/>
        </a:defRPr>
      </a:lvl1pPr>
      <a:lvl2pPr marL="0" marR="0" indent="114300" algn="l" defTabSz="412750" eaLnBrk="1" fontAlgn="auto" latinLnBrk="0" hangingPunct="1">
        <a:lnSpc>
          <a:spcPct val="110000"/>
        </a:lnSpc>
        <a:spcBef>
          <a:spcPts val="0"/>
        </a:spcBef>
        <a:spcAft>
          <a:spcPts val="0"/>
        </a:spcAft>
        <a:buClrTx/>
        <a:buSzTx/>
        <a:buFontTx/>
        <a:buNone/>
        <a:tabLst/>
        <a:defRPr sz="3000" b="0" i="0" u="none" strike="noStrike" cap="none" spc="-75" baseline="0">
          <a:ln>
            <a:noFill/>
          </a:ln>
          <a:solidFill>
            <a:srgbClr val="5E5E5E"/>
          </a:solidFill>
          <a:uFillTx/>
          <a:latin typeface="+mn-lt"/>
          <a:ea typeface="Open Sans"/>
          <a:cs typeface="Open Sans"/>
          <a:sym typeface="Open Sans"/>
        </a:defRPr>
      </a:lvl2pPr>
      <a:lvl3pPr marL="720000" marR="0" indent="-428625" algn="l" defTabSz="412750" eaLnBrk="1" fontAlgn="auto" latinLnBrk="0" hangingPunct="1">
        <a:lnSpc>
          <a:spcPct val="110000"/>
        </a:lnSpc>
        <a:spcBef>
          <a:spcPts val="0"/>
        </a:spcBef>
        <a:spcAft>
          <a:spcPts val="0"/>
        </a:spcAft>
        <a:buClr>
          <a:srgbClr val="83BE41"/>
        </a:buClr>
        <a:buSzTx/>
        <a:buFont typeface=".AppleSystemUIFont" charset="-120"/>
        <a:buChar char="—"/>
        <a:tabLst/>
        <a:defRPr sz="3000" b="0" i="1" u="none" strike="noStrike" cap="none" spc="-75" baseline="0">
          <a:ln>
            <a:noFill/>
          </a:ln>
          <a:solidFill>
            <a:srgbClr val="5E5E5E"/>
          </a:solidFill>
          <a:uFillTx/>
          <a:latin typeface="+mn-lt"/>
          <a:ea typeface="Open Sans"/>
          <a:cs typeface="Open Sans"/>
          <a:sym typeface="Open Sans"/>
        </a:defRPr>
      </a:lvl3pPr>
      <a:lvl4pPr marL="1080000" marR="0" indent="-342900" algn="l" defTabSz="412750" eaLnBrk="1" fontAlgn="auto" latinLnBrk="0" hangingPunct="1">
        <a:lnSpc>
          <a:spcPct val="110000"/>
        </a:lnSpc>
        <a:spcBef>
          <a:spcPts val="0"/>
        </a:spcBef>
        <a:spcAft>
          <a:spcPts val="0"/>
        </a:spcAft>
        <a:buClr>
          <a:srgbClr val="83BE41"/>
        </a:buClr>
        <a:buSzTx/>
        <a:buFont typeface=".AppleSystemUIFont" charset="-120"/>
        <a:buChar char="—"/>
        <a:tabLst/>
        <a:defRPr sz="2400" b="0" i="0" u="none" strike="noStrike" cap="none" spc="-75" baseline="0">
          <a:ln>
            <a:noFill/>
          </a:ln>
          <a:solidFill>
            <a:srgbClr val="5E5E5E"/>
          </a:solidFill>
          <a:uFillTx/>
          <a:latin typeface="+mn-lt"/>
          <a:ea typeface="Open Sans"/>
          <a:cs typeface="Open Sans"/>
          <a:sym typeface="Open Sans"/>
        </a:defRPr>
      </a:lvl4pPr>
      <a:lvl5pPr marL="1440000" marR="0" indent="-342900" algn="l" defTabSz="412750" eaLnBrk="1" fontAlgn="auto" latinLnBrk="0" hangingPunct="1">
        <a:lnSpc>
          <a:spcPct val="110000"/>
        </a:lnSpc>
        <a:spcBef>
          <a:spcPts val="0"/>
        </a:spcBef>
        <a:spcAft>
          <a:spcPts val="0"/>
        </a:spcAft>
        <a:buClr>
          <a:srgbClr val="83BE41"/>
        </a:buClr>
        <a:buSzTx/>
        <a:buFont typeface=".AppleSystemUIFont" charset="-120"/>
        <a:buChar char="–"/>
        <a:tabLst/>
        <a:defRPr sz="2400" b="0" i="1" u="none" strike="noStrike" cap="none" spc="-75" baseline="0">
          <a:ln>
            <a:noFill/>
          </a:ln>
          <a:solidFill>
            <a:srgbClr val="5E5E5E"/>
          </a:solidFill>
          <a:uFillTx/>
          <a:latin typeface="+mn-lt"/>
          <a:ea typeface="Open Sans"/>
          <a:cs typeface="Open Sans"/>
          <a:sym typeface="Open Sans"/>
        </a:defRPr>
      </a:lvl5pPr>
      <a:lvl6pPr marL="0" marR="0" indent="5715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9pPr>
    </p:bodyStyle>
    <p:otherStyle>
      <a:lvl1pPr marL="0" marR="0" indent="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1pPr>
      <a:lvl2pPr marL="0" marR="0" indent="1143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2pPr>
      <a:lvl3pPr marL="0" marR="0" indent="2286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3pPr>
      <a:lvl4pPr marL="0" marR="0" indent="3429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4pPr>
      <a:lvl5pPr marL="0" marR="0" indent="4572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5pPr>
      <a:lvl6pPr marL="0" marR="0" indent="5715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6pPr>
      <a:lvl7pPr marL="0" marR="0" indent="6858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7pPr>
      <a:lvl8pPr marL="0" marR="0" indent="8001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8pPr>
      <a:lvl9pPr marL="0" marR="0" indent="9144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govacc@per.gov.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c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79" y="2017842"/>
            <a:ext cx="10651525" cy="2619571"/>
          </a:xfrm>
        </p:spPr>
        <p:txBody>
          <a:bodyPr anchor="ctr">
            <a:normAutofit/>
          </a:bodyPr>
          <a:lstStyle/>
          <a:p>
            <a:pPr algn="ctr"/>
            <a:r>
              <a:rPr lang="en-US" sz="6000" b="1" dirty="0" smtClean="0">
                <a:solidFill>
                  <a:schemeClr val="bg1"/>
                </a:solidFill>
                <a:latin typeface="Calibri" panose="020F0502020204030204" pitchFamily="34" charset="0"/>
              </a:rPr>
              <a:t> </a:t>
            </a:r>
            <a:r>
              <a:rPr lang="en-US" sz="6000" b="1" dirty="0">
                <a:solidFill>
                  <a:schemeClr val="bg1"/>
                </a:solidFill>
                <a:latin typeface="Calibri" panose="020F0502020204030204" pitchFamily="34" charset="0"/>
              </a:rPr>
              <a:t>A Policy </a:t>
            </a:r>
            <a:r>
              <a:rPr lang="en-US" sz="6000" b="1" dirty="0" smtClean="0">
                <a:solidFill>
                  <a:schemeClr val="bg1"/>
                </a:solidFill>
                <a:latin typeface="Calibri" panose="020F0502020204030204" pitchFamily="34" charset="0"/>
              </a:rPr>
              <a:t>Perspective </a:t>
            </a:r>
            <a:endParaRPr lang="en-US" sz="6000" b="1" dirty="0">
              <a:solidFill>
                <a:schemeClr val="bg1"/>
              </a:solidFill>
              <a:latin typeface="Calibri" panose="020F0502020204030204" pitchFamily="34" charset="0"/>
            </a:endParaRPr>
          </a:p>
        </p:txBody>
      </p:sp>
      <p:sp>
        <p:nvSpPr>
          <p:cNvPr id="3" name="Text Placeholder 2"/>
          <p:cNvSpPr>
            <a:spLocks noGrp="1"/>
          </p:cNvSpPr>
          <p:nvPr>
            <p:ph type="body" sz="quarter" idx="1"/>
          </p:nvPr>
        </p:nvSpPr>
        <p:spPr>
          <a:xfrm>
            <a:off x="601363" y="4741162"/>
            <a:ext cx="10701638" cy="1503400"/>
          </a:xfrm>
        </p:spPr>
        <p:txBody>
          <a:bodyPr>
            <a:normAutofit/>
          </a:bodyPr>
          <a:lstStyle/>
          <a:p>
            <a:pPr algn="ctr"/>
            <a:endParaRPr lang="en-US" dirty="0" smtClean="0">
              <a:latin typeface="Calibri" panose="020F0502020204030204" pitchFamily="34" charset="0"/>
            </a:endParaRPr>
          </a:p>
          <a:p>
            <a:pPr algn="ctr"/>
            <a:r>
              <a:rPr lang="en-US" dirty="0" smtClean="0">
                <a:latin typeface="Calibri" panose="020F0502020204030204" pitchFamily="34" charset="0"/>
              </a:rPr>
              <a:t>Fergal Costello</a:t>
            </a:r>
          </a:p>
          <a:p>
            <a:pPr algn="ctr"/>
            <a:r>
              <a:rPr lang="en-US" dirty="0" smtClean="0">
                <a:latin typeface="Calibri" panose="020F0502020204030204" pitchFamily="34" charset="0"/>
              </a:rPr>
              <a:t>Government </a:t>
            </a:r>
            <a:r>
              <a:rPr lang="en-US" dirty="0">
                <a:latin typeface="Calibri" panose="020F0502020204030204" pitchFamily="34" charset="0"/>
              </a:rPr>
              <a:t>Accounting Unit</a:t>
            </a:r>
          </a:p>
          <a:p>
            <a:pPr algn="ctr"/>
            <a:r>
              <a:rPr lang="en-US" dirty="0">
                <a:latin typeface="Calibri" panose="020F0502020204030204" pitchFamily="34" charset="0"/>
              </a:rPr>
              <a:t>Department of Public Expenditure and </a:t>
            </a:r>
            <a:r>
              <a:rPr lang="en-US" dirty="0" smtClean="0">
                <a:latin typeface="Calibri" panose="020F0502020204030204" pitchFamily="34" charset="0"/>
              </a:rPr>
              <a:t>Reform</a:t>
            </a:r>
            <a:endParaRPr lang="en-US" dirty="0">
              <a:latin typeface="Calibri" panose="020F0502020204030204" pitchFamily="34" charset="0"/>
            </a:endParaRPr>
          </a:p>
        </p:txBody>
      </p:sp>
    </p:spTree>
    <p:extLst>
      <p:ext uri="{BB962C8B-B14F-4D97-AF65-F5344CB8AC3E}">
        <p14:creationId xmlns:p14="http://schemas.microsoft.com/office/powerpoint/2010/main" val="342711583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847850" y="2227933"/>
            <a:ext cx="897731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100">
                <a:solidFill>
                  <a:schemeClr val="bg1"/>
                </a:solidFill>
                <a:latin typeface="Arial" panose="020B0604020202020204" pitchFamily="34" charset="0"/>
                <a:ea typeface="ヒラギノ角ゴ Pro W3" pitchFamily="-112" charset="-128"/>
                <a:sym typeface="Gill Sans" pitchFamily="124" charset="0"/>
              </a:defRPr>
            </a:lvl1pPr>
            <a:lvl2pPr marL="742950" indent="-285750">
              <a:defRPr sz="1100">
                <a:solidFill>
                  <a:schemeClr val="bg1"/>
                </a:solidFill>
                <a:latin typeface="Arial" panose="020B0604020202020204" pitchFamily="34" charset="0"/>
                <a:ea typeface="ヒラギノ角ゴ Pro W3" pitchFamily="-112" charset="-128"/>
                <a:sym typeface="Gill Sans" pitchFamily="124" charset="0"/>
              </a:defRPr>
            </a:lvl2pPr>
            <a:lvl3pPr marL="1143000" indent="-228600">
              <a:defRPr sz="1100">
                <a:solidFill>
                  <a:schemeClr val="bg1"/>
                </a:solidFill>
                <a:latin typeface="Arial" panose="020B0604020202020204" pitchFamily="34" charset="0"/>
                <a:ea typeface="ヒラギノ角ゴ Pro W3" pitchFamily="-112" charset="-128"/>
                <a:sym typeface="Gill Sans" pitchFamily="124" charset="0"/>
              </a:defRPr>
            </a:lvl3pPr>
            <a:lvl4pPr marL="1600200" indent="-228600">
              <a:defRPr sz="1100">
                <a:solidFill>
                  <a:schemeClr val="bg1"/>
                </a:solidFill>
                <a:latin typeface="Arial" panose="020B0604020202020204" pitchFamily="34" charset="0"/>
                <a:ea typeface="ヒラギノ角ゴ Pro W3" pitchFamily="-112" charset="-128"/>
                <a:sym typeface="Gill Sans" pitchFamily="124" charset="0"/>
              </a:defRPr>
            </a:lvl4pPr>
            <a:lvl5pPr marL="2057400" indent="-228600">
              <a:defRPr sz="1100">
                <a:solidFill>
                  <a:schemeClr val="bg1"/>
                </a:solidFill>
                <a:latin typeface="Arial" panose="020B0604020202020204" pitchFamily="34" charset="0"/>
                <a:ea typeface="ヒラギノ角ゴ Pro W3" pitchFamily="-112" charset="-128"/>
                <a:sym typeface="Gill Sans" pitchFamily="124" charset="0"/>
              </a:defRPr>
            </a:lvl5pPr>
            <a:lvl6pPr marL="2514600" indent="-228600" eaLnBrk="0" fontAlgn="base" hangingPunct="0">
              <a:spcBef>
                <a:spcPct val="0"/>
              </a:spcBef>
              <a:spcAft>
                <a:spcPct val="0"/>
              </a:spcAft>
              <a:defRPr sz="1100">
                <a:solidFill>
                  <a:schemeClr val="bg1"/>
                </a:solidFill>
                <a:latin typeface="Arial" panose="020B0604020202020204" pitchFamily="34" charset="0"/>
                <a:ea typeface="ヒラギノ角ゴ Pro W3" pitchFamily="-112" charset="-128"/>
                <a:sym typeface="Gill Sans" pitchFamily="124" charset="0"/>
              </a:defRPr>
            </a:lvl6pPr>
            <a:lvl7pPr marL="2971800" indent="-228600" eaLnBrk="0" fontAlgn="base" hangingPunct="0">
              <a:spcBef>
                <a:spcPct val="0"/>
              </a:spcBef>
              <a:spcAft>
                <a:spcPct val="0"/>
              </a:spcAft>
              <a:defRPr sz="1100">
                <a:solidFill>
                  <a:schemeClr val="bg1"/>
                </a:solidFill>
                <a:latin typeface="Arial" panose="020B0604020202020204" pitchFamily="34" charset="0"/>
                <a:ea typeface="ヒラギノ角ゴ Pro W3" pitchFamily="-112" charset="-128"/>
                <a:sym typeface="Gill Sans" pitchFamily="124" charset="0"/>
              </a:defRPr>
            </a:lvl7pPr>
            <a:lvl8pPr marL="3429000" indent="-228600" eaLnBrk="0" fontAlgn="base" hangingPunct="0">
              <a:spcBef>
                <a:spcPct val="0"/>
              </a:spcBef>
              <a:spcAft>
                <a:spcPct val="0"/>
              </a:spcAft>
              <a:defRPr sz="1100">
                <a:solidFill>
                  <a:schemeClr val="bg1"/>
                </a:solidFill>
                <a:latin typeface="Arial" panose="020B0604020202020204" pitchFamily="34" charset="0"/>
                <a:ea typeface="ヒラギノ角ゴ Pro W3" pitchFamily="-112" charset="-128"/>
                <a:sym typeface="Gill Sans" pitchFamily="124" charset="0"/>
              </a:defRPr>
            </a:lvl8pPr>
            <a:lvl9pPr marL="3886200" indent="-228600" eaLnBrk="0" fontAlgn="base" hangingPunct="0">
              <a:spcBef>
                <a:spcPct val="0"/>
              </a:spcBef>
              <a:spcAft>
                <a:spcPct val="0"/>
              </a:spcAft>
              <a:defRPr sz="1100">
                <a:solidFill>
                  <a:schemeClr val="bg1"/>
                </a:solidFill>
                <a:latin typeface="Arial" panose="020B0604020202020204" pitchFamily="34" charset="0"/>
                <a:ea typeface="ヒラギノ角ゴ Pro W3" pitchFamily="-112" charset="-128"/>
                <a:sym typeface="Gill Sans" pitchFamily="124" charset="0"/>
              </a:defRPr>
            </a:lvl9pPr>
          </a:lstStyle>
          <a:p>
            <a:endParaRPr lang="en-IE" altLang="en-US" sz="5500" dirty="0">
              <a:solidFill>
                <a:srgbClr val="0070C0"/>
              </a:solidFill>
            </a:endParaRPr>
          </a:p>
          <a:p>
            <a:endParaRPr lang="en-IE" altLang="en-US" sz="5500" dirty="0">
              <a:solidFill>
                <a:srgbClr val="0070C0"/>
              </a:solidFill>
            </a:endParaRPr>
          </a:p>
          <a:p>
            <a:pPr algn="ctr"/>
            <a:endParaRPr lang="en-IE" altLang="en-US" sz="5500" dirty="0">
              <a:solidFill>
                <a:srgbClr val="FF0000"/>
              </a:solidFill>
            </a:endParaRPr>
          </a:p>
          <a:p>
            <a:r>
              <a:rPr lang="en-IE" altLang="en-US" sz="2000" b="1" dirty="0">
                <a:solidFill>
                  <a:schemeClr val="tx1"/>
                </a:solidFill>
              </a:rPr>
              <a:t>Contact Details </a:t>
            </a:r>
          </a:p>
          <a:p>
            <a:r>
              <a:rPr lang="en-IE" altLang="en-US" sz="2000" dirty="0" smtClean="0">
                <a:solidFill>
                  <a:schemeClr val="tx1"/>
                </a:solidFill>
              </a:rPr>
              <a:t>Fergal Costello, </a:t>
            </a:r>
            <a:r>
              <a:rPr lang="en-IE" altLang="en-US" sz="2000" dirty="0">
                <a:solidFill>
                  <a:schemeClr val="tx1"/>
                </a:solidFill>
              </a:rPr>
              <a:t>Government Accounting Unit – </a:t>
            </a:r>
            <a:r>
              <a:rPr lang="en-IE" altLang="en-US" sz="2000" dirty="0">
                <a:solidFill>
                  <a:schemeClr val="tx1"/>
                </a:solidFill>
                <a:hlinkClick r:id="rId3"/>
              </a:rPr>
              <a:t>govacc@per.gov.ie</a:t>
            </a:r>
            <a:endParaRPr lang="en-IE" altLang="en-US" sz="2000" dirty="0">
              <a:solidFill>
                <a:schemeClr val="tx1"/>
              </a:solidFill>
            </a:endParaRPr>
          </a:p>
          <a:p>
            <a:r>
              <a:rPr lang="en-IE" altLang="en-US" sz="2000" dirty="0">
                <a:solidFill>
                  <a:schemeClr val="tx1"/>
                </a:solidFill>
              </a:rPr>
              <a:t>Website – </a:t>
            </a:r>
            <a:r>
              <a:rPr lang="en-IE" altLang="en-US" sz="2000" u="sng" dirty="0">
                <a:solidFill>
                  <a:schemeClr val="tx1"/>
                </a:solidFill>
                <a:hlinkClick r:id="rId4" action="ppaction://hlinkfile"/>
              </a:rPr>
              <a:t>govacc.per.gov.ie</a:t>
            </a:r>
            <a:endParaRPr lang="en-IE" altLang="en-US" sz="2000" u="sng" dirty="0">
              <a:solidFill>
                <a:schemeClr val="tx1"/>
              </a:solidFill>
            </a:endParaRPr>
          </a:p>
        </p:txBody>
      </p:sp>
      <p:grpSp>
        <p:nvGrpSpPr>
          <p:cNvPr id="9" name="Group 8"/>
          <p:cNvGrpSpPr/>
          <p:nvPr/>
        </p:nvGrpSpPr>
        <p:grpSpPr>
          <a:xfrm>
            <a:off x="4304172" y="2128664"/>
            <a:ext cx="3540795" cy="1277154"/>
            <a:chOff x="0" y="0"/>
            <a:chExt cx="8395952" cy="1007370"/>
          </a:xfrm>
          <a:solidFill>
            <a:srgbClr val="005451"/>
          </a:solidFill>
          <a:scene3d>
            <a:camera prst="orthographicFront"/>
            <a:lightRig rig="flat" dir="t"/>
          </a:scene3d>
        </p:grpSpPr>
        <p:sp>
          <p:nvSpPr>
            <p:cNvPr id="10" name="Rounded Rectangle 9"/>
            <p:cNvSpPr/>
            <p:nvPr/>
          </p:nvSpPr>
          <p:spPr>
            <a:xfrm>
              <a:off x="0" y="0"/>
              <a:ext cx="8395952" cy="100737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284741" y="103264"/>
              <a:ext cx="7791873" cy="854930"/>
            </a:xfrm>
            <a:prstGeom prst="rect">
              <a:avLst/>
            </a:prstGeom>
            <a:grpFill/>
            <a:sp3d/>
          </p:spPr>
          <p:style>
            <a:lnRef idx="0">
              <a:scrgbClr r="0" g="0" b="0"/>
            </a:lnRef>
            <a:fillRef idx="0">
              <a:scrgbClr r="0" g="0" b="0"/>
            </a:fillRef>
            <a:effectRef idx="0">
              <a:scrgbClr r="0" g="0" b="0"/>
            </a:effectRef>
            <a:fontRef idx="minor">
              <a:schemeClr val="lt1"/>
            </a:fontRef>
          </p:style>
          <p:txBody>
            <a:bodyPr lIns="133350" tIns="133350" rIns="133350" bIns="133350" spcCol="1270" anchor="ctr"/>
            <a:lstStyle/>
            <a:p>
              <a:pPr algn="ctr" defTabSz="1555688">
                <a:lnSpc>
                  <a:spcPct val="90000"/>
                </a:lnSpc>
                <a:spcAft>
                  <a:spcPct val="35000"/>
                </a:spcAft>
                <a:defRPr/>
              </a:pPr>
              <a:r>
                <a:rPr lang="en-IE" sz="3667" dirty="0" smtClean="0"/>
                <a:t>Thank you</a:t>
              </a:r>
              <a:endParaRPr lang="en-IE" sz="3667" dirty="0"/>
            </a:p>
          </p:txBody>
        </p:sp>
      </p:gr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9467768" y="5708848"/>
            <a:ext cx="2634498" cy="1008112"/>
          </a:xfrm>
          <a:prstGeom prst="rect">
            <a:avLst/>
          </a:prstGeom>
          <a:solidFill>
            <a:schemeClr val="bg1"/>
          </a:solidFill>
        </p:spPr>
      </p:pic>
    </p:spTree>
    <p:extLst>
      <p:ext uri="{BB962C8B-B14F-4D97-AF65-F5344CB8AC3E}">
        <p14:creationId xmlns:p14="http://schemas.microsoft.com/office/powerpoint/2010/main" val="3160366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9467"/>
            <a:ext cx="10827279" cy="1109133"/>
          </a:xfrm>
        </p:spPr>
        <p:txBody>
          <a:bodyPr anchor="ctr">
            <a:normAutofit/>
          </a:bodyPr>
          <a:lstStyle/>
          <a:p>
            <a:pPr algn="ctr"/>
            <a:r>
              <a:rPr lang="en-GB" sz="4000" b="1" dirty="0" smtClean="0">
                <a:solidFill>
                  <a:srgbClr val="005451"/>
                </a:solidFill>
                <a:latin typeface="+mn-lt"/>
                <a:cs typeface="Arial" panose="020B0604020202020204" pitchFamily="34" charset="0"/>
              </a:rPr>
              <a:t>OECD Report Financial Reporting in Ireland</a:t>
            </a:r>
            <a:endParaRPr lang="en-IE" sz="4000" b="1" dirty="0">
              <a:solidFill>
                <a:srgbClr val="005451"/>
              </a:solidFill>
              <a:latin typeface="+mn-lt"/>
            </a:endParaRPr>
          </a:p>
        </p:txBody>
      </p:sp>
      <p:sp>
        <p:nvSpPr>
          <p:cNvPr id="3" name="Content Placeholder 2"/>
          <p:cNvSpPr>
            <a:spLocks noGrp="1"/>
          </p:cNvSpPr>
          <p:nvPr>
            <p:ph type="body" sz="half" idx="2"/>
          </p:nvPr>
        </p:nvSpPr>
        <p:spPr>
          <a:xfrm>
            <a:off x="839788" y="1854200"/>
            <a:ext cx="7637462" cy="4383616"/>
          </a:xfrm>
        </p:spPr>
        <p:txBody>
          <a:bodyPr>
            <a:normAutofit fontScale="92500" lnSpcReduction="10000"/>
          </a:bodyPr>
          <a:lstStyle/>
          <a:p>
            <a:pPr algn="just"/>
            <a:r>
              <a:rPr lang="en-GB" sz="2600" dirty="0" smtClean="0">
                <a:cs typeface="Arial" panose="020B0604020202020204" pitchFamily="34" charset="0"/>
              </a:rPr>
              <a:t>The OECD was </a:t>
            </a:r>
            <a:r>
              <a:rPr lang="en-GB" sz="2600" dirty="0">
                <a:cs typeface="Arial" panose="020B0604020202020204" pitchFamily="34" charset="0"/>
              </a:rPr>
              <a:t>commissioned </a:t>
            </a:r>
            <a:r>
              <a:rPr lang="en-GB" sz="2600" dirty="0" smtClean="0">
                <a:cs typeface="Arial" panose="020B0604020202020204" pitchFamily="34" charset="0"/>
              </a:rPr>
              <a:t>to </a:t>
            </a:r>
            <a:r>
              <a:rPr lang="en-GB" sz="2600" dirty="0">
                <a:cs typeface="Arial" panose="020B0604020202020204" pitchFamily="34" charset="0"/>
              </a:rPr>
              <a:t>conduct the </a:t>
            </a:r>
            <a:r>
              <a:rPr lang="en-GB" sz="2600" dirty="0" smtClean="0">
                <a:cs typeface="Arial" panose="020B0604020202020204" pitchFamily="34" charset="0"/>
              </a:rPr>
              <a:t>assessment of the accounting framework and produce a report recommending financial reporting  reforms.</a:t>
            </a:r>
            <a:endParaRPr lang="en-GB" sz="2600" dirty="0">
              <a:cs typeface="Arial" panose="020B0604020202020204" pitchFamily="34" charset="0"/>
            </a:endParaRPr>
          </a:p>
          <a:p>
            <a:pPr algn="just"/>
            <a:endParaRPr lang="en-GB" sz="2600" dirty="0" smtClean="0">
              <a:cs typeface="Arial" panose="020B0604020202020204" pitchFamily="34" charset="0"/>
            </a:endParaRPr>
          </a:p>
          <a:p>
            <a:pPr algn="just"/>
            <a:r>
              <a:rPr lang="en-GB" sz="2600" dirty="0" smtClean="0">
                <a:cs typeface="Arial" panose="020B0604020202020204" pitchFamily="34" charset="0"/>
              </a:rPr>
              <a:t>Report and recommendations for phased implementation of financial reporting reforms is available on http://www.oecd.org/gov/budgeting/Financial-reporting-in-Ireland-web.pdf </a:t>
            </a:r>
          </a:p>
          <a:p>
            <a:pPr algn="just"/>
            <a:endParaRPr lang="en-GB" sz="2600" dirty="0"/>
          </a:p>
          <a:p>
            <a:pPr algn="just"/>
            <a:r>
              <a:rPr lang="en-IE" sz="2600" dirty="0"/>
              <a:t>Ireland </a:t>
            </a:r>
            <a:r>
              <a:rPr lang="en-IE" sz="2600" dirty="0" smtClean="0"/>
              <a:t>wishes </a:t>
            </a:r>
            <a:r>
              <a:rPr lang="en-IE" sz="2600" dirty="0"/>
              <a:t>to be in a position of preparedness for any changes at EU level concerning harmonised European Public Sector Accounting Standards (EPSAS).</a:t>
            </a:r>
          </a:p>
          <a:p>
            <a:pPr marL="0" indent="0">
              <a:buNone/>
            </a:pPr>
            <a:endParaRPr lang="en-IE" sz="3850" dirty="0"/>
          </a:p>
          <a:p>
            <a:endParaRPr lang="en-I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4731" y="1613568"/>
            <a:ext cx="2584928" cy="362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467768" y="5700610"/>
            <a:ext cx="2634498" cy="1008112"/>
          </a:xfrm>
          <a:prstGeom prst="rect">
            <a:avLst/>
          </a:prstGeom>
          <a:solidFill>
            <a:schemeClr val="bg1"/>
          </a:solidFill>
        </p:spPr>
      </p:pic>
    </p:spTree>
    <p:extLst>
      <p:ext uri="{BB962C8B-B14F-4D97-AF65-F5344CB8AC3E}">
        <p14:creationId xmlns:p14="http://schemas.microsoft.com/office/powerpoint/2010/main" val="425650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591"/>
            <a:ext cx="10515600" cy="946340"/>
          </a:xfrm>
        </p:spPr>
        <p:txBody>
          <a:bodyPr>
            <a:normAutofit/>
          </a:bodyPr>
          <a:lstStyle/>
          <a:p>
            <a:pPr algn="ctr"/>
            <a:r>
              <a:rPr lang="en-IE" sz="4000" b="1" dirty="0">
                <a:solidFill>
                  <a:srgbClr val="005451"/>
                </a:solidFill>
                <a:latin typeface="+mn-lt"/>
                <a:ea typeface="+mn-ea"/>
                <a:cs typeface="Arial" panose="020B0604020202020204" pitchFamily="34" charset="0"/>
              </a:rPr>
              <a:t>OECD </a:t>
            </a:r>
            <a:r>
              <a:rPr lang="en-IE" sz="4000" b="1" dirty="0" smtClean="0">
                <a:solidFill>
                  <a:srgbClr val="005451"/>
                </a:solidFill>
                <a:latin typeface="+mn-lt"/>
                <a:ea typeface="+mn-ea"/>
                <a:cs typeface="Arial" panose="020B0604020202020204" pitchFamily="34" charset="0"/>
              </a:rPr>
              <a:t>Assessment</a:t>
            </a:r>
            <a:endParaRPr lang="en-IE" sz="4000" b="1" dirty="0">
              <a:solidFill>
                <a:srgbClr val="005451"/>
              </a:solidFill>
              <a:latin typeface="+mn-lt"/>
              <a:ea typeface="+mn-ea"/>
              <a:cs typeface="Arial" panose="020B0604020202020204" pitchFamily="34" charset="0"/>
            </a:endParaRPr>
          </a:p>
        </p:txBody>
      </p:sp>
      <p:sp>
        <p:nvSpPr>
          <p:cNvPr id="3" name="Content Placeholder 2"/>
          <p:cNvSpPr>
            <a:spLocks noGrp="1"/>
          </p:cNvSpPr>
          <p:nvPr>
            <p:ph idx="1"/>
          </p:nvPr>
        </p:nvSpPr>
        <p:spPr>
          <a:xfrm>
            <a:off x="838200" y="1800902"/>
            <a:ext cx="6993467" cy="4599898"/>
          </a:xfrm>
        </p:spPr>
        <p:txBody>
          <a:bodyPr>
            <a:noAutofit/>
          </a:bodyPr>
          <a:lstStyle/>
          <a:p>
            <a:pPr marL="0" lvl="0" indent="0" algn="just">
              <a:spcAft>
                <a:spcPts val="600"/>
              </a:spcAft>
              <a:buNone/>
            </a:pPr>
            <a:r>
              <a:rPr lang="en-US" sz="2200" dirty="0"/>
              <a:t>Cash accounting considered important basis for budgeting and reporting on budget execution, but current system</a:t>
            </a:r>
          </a:p>
          <a:p>
            <a:pPr marL="361950" algn="just"/>
            <a:r>
              <a:rPr lang="en-US" sz="2200" dirty="0"/>
              <a:t>“Dated” financial reporting: framework not aligned with accounting practices in other OECD/EU countries;</a:t>
            </a:r>
          </a:p>
          <a:p>
            <a:pPr marL="361950" algn="just"/>
            <a:r>
              <a:rPr lang="en-US" sz="2200" dirty="0"/>
              <a:t>Focus on short-term rather than long-term financial management: lack of information on assets and liabilities;</a:t>
            </a:r>
          </a:p>
          <a:p>
            <a:pPr marL="361950" algn="just"/>
            <a:r>
              <a:rPr lang="en-US" sz="2200" dirty="0"/>
              <a:t>Perceived gaps in available information: stakeholders identify issues with completeness, clarity and timeliness of financial reporting; </a:t>
            </a:r>
          </a:p>
          <a:p>
            <a:pPr marL="361950" algn="just"/>
            <a:r>
              <a:rPr lang="en-US" sz="2200" dirty="0"/>
              <a:t>Fragmented modernization effort: not grounded in strategic mandate.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1885568"/>
            <a:ext cx="3314700" cy="220980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467768" y="5708848"/>
            <a:ext cx="2634498" cy="1008112"/>
          </a:xfrm>
          <a:prstGeom prst="rect">
            <a:avLst/>
          </a:prstGeom>
          <a:solidFill>
            <a:schemeClr val="bg1"/>
          </a:solidFill>
        </p:spPr>
      </p:pic>
    </p:spTree>
    <p:extLst>
      <p:ext uri="{BB962C8B-B14F-4D97-AF65-F5344CB8AC3E}">
        <p14:creationId xmlns:p14="http://schemas.microsoft.com/office/powerpoint/2010/main" val="28639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smtClean="0">
                <a:solidFill>
                  <a:srgbClr val="005651"/>
                </a:solidFill>
                <a:latin typeface="+mn-lt"/>
              </a:rPr>
              <a:t>Rationale </a:t>
            </a:r>
            <a:r>
              <a:rPr lang="en-IE" sz="4000" b="1" dirty="0">
                <a:solidFill>
                  <a:srgbClr val="005651"/>
                </a:solidFill>
                <a:latin typeface="+mn-lt"/>
              </a:rPr>
              <a:t>for Moving to </a:t>
            </a:r>
            <a:r>
              <a:rPr lang="en-IE" sz="4000" b="1" dirty="0" smtClean="0">
                <a:solidFill>
                  <a:srgbClr val="005651"/>
                </a:solidFill>
                <a:latin typeface="+mn-lt"/>
              </a:rPr>
              <a:t>Standards based Accrual Accounting</a:t>
            </a:r>
            <a:endParaRPr lang="en-IE" sz="4000" b="1" dirty="0">
              <a:solidFill>
                <a:srgbClr val="005651"/>
              </a:solidFill>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IE" dirty="0"/>
              <a:t>Accrual Accounting creates the ability to recognise, value and manage public sector assets and liabilities</a:t>
            </a:r>
            <a:r>
              <a:rPr lang="en-IE" dirty="0" smtClean="0"/>
              <a:t>.</a:t>
            </a:r>
          </a:p>
          <a:p>
            <a:pPr lvl="0"/>
            <a:r>
              <a:rPr lang="en-US" b="1" dirty="0" smtClean="0"/>
              <a:t>Facilitating </a:t>
            </a:r>
            <a:r>
              <a:rPr lang="en-US" b="1" dirty="0"/>
              <a:t>better financial management;</a:t>
            </a:r>
            <a:endParaRPr lang="en-IE" dirty="0"/>
          </a:p>
          <a:p>
            <a:pPr lvl="0"/>
            <a:r>
              <a:rPr lang="en-US" b="1" dirty="0"/>
              <a:t>Improving understanding of program costs;</a:t>
            </a:r>
            <a:endParaRPr lang="en-IE" dirty="0"/>
          </a:p>
          <a:p>
            <a:pPr lvl="0"/>
            <a:r>
              <a:rPr lang="en-US" b="1" dirty="0"/>
              <a:t>Expanding and improving information for resource allocation;</a:t>
            </a:r>
            <a:endParaRPr lang="en-IE" dirty="0"/>
          </a:p>
          <a:p>
            <a:pPr lvl="0"/>
            <a:r>
              <a:rPr lang="en-US" b="1" dirty="0"/>
              <a:t>Improving financial reporting;</a:t>
            </a:r>
            <a:endParaRPr lang="en-IE" dirty="0"/>
          </a:p>
          <a:p>
            <a:pPr lvl="0"/>
            <a:r>
              <a:rPr lang="en-US" b="1" dirty="0"/>
              <a:t>Facilitating improved asset and cash management.</a:t>
            </a:r>
            <a:endParaRPr lang="en-IE" dirty="0"/>
          </a:p>
          <a:p>
            <a:pPr lvl="0"/>
            <a:r>
              <a:rPr lang="en-US" b="1" dirty="0"/>
              <a:t>Complementing performance management and measurement of performance</a:t>
            </a:r>
            <a:r>
              <a:rPr lang="en-US" b="1" dirty="0" smtClean="0"/>
              <a:t>.</a:t>
            </a:r>
          </a:p>
          <a:p>
            <a:pPr lvl="0"/>
            <a:r>
              <a:rPr lang="en-US" b="1" dirty="0" smtClean="0"/>
              <a:t>Aligned with international standards</a:t>
            </a:r>
            <a:endParaRPr lang="en-IE" dirty="0"/>
          </a:p>
          <a:p>
            <a:pPr marL="0" indent="0">
              <a:buNone/>
            </a:pPr>
            <a:endParaRPr lang="en-IE" dirty="0"/>
          </a:p>
          <a:p>
            <a:endParaRPr lang="en-IE"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467768" y="5708848"/>
            <a:ext cx="2634498" cy="1008112"/>
          </a:xfrm>
          <a:prstGeom prst="rect">
            <a:avLst/>
          </a:prstGeom>
          <a:solidFill>
            <a:schemeClr val="bg1"/>
          </a:solidFill>
        </p:spPr>
      </p:pic>
    </p:spTree>
    <p:extLst>
      <p:ext uri="{BB962C8B-B14F-4D97-AF65-F5344CB8AC3E}">
        <p14:creationId xmlns:p14="http://schemas.microsoft.com/office/powerpoint/2010/main" val="137297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09321" y="1025237"/>
            <a:ext cx="4443325" cy="4497387"/>
          </a:xfrm>
          <a:prstGeom prst="rect">
            <a:avLst/>
          </a:prstGeom>
        </p:spPr>
      </p:pic>
      <p:sp>
        <p:nvSpPr>
          <p:cNvPr id="8" name="TextBox 7"/>
          <p:cNvSpPr txBox="1"/>
          <p:nvPr/>
        </p:nvSpPr>
        <p:spPr>
          <a:xfrm>
            <a:off x="654518" y="850427"/>
            <a:ext cx="6304547" cy="5355312"/>
          </a:xfrm>
          <a:prstGeom prst="rect">
            <a:avLst/>
          </a:prstGeom>
          <a:noFill/>
        </p:spPr>
        <p:txBody>
          <a:bodyPr wrap="square" rtlCol="0">
            <a:spAutoFit/>
          </a:bodyPr>
          <a:lstStyle/>
          <a:p>
            <a:pPr algn="just"/>
            <a:r>
              <a:rPr lang="en-IE" dirty="0" smtClean="0"/>
              <a:t>Expand the focus on public sector financial management</a:t>
            </a:r>
          </a:p>
          <a:p>
            <a:pPr algn="just"/>
            <a:endParaRPr lang="en-IE" dirty="0"/>
          </a:p>
          <a:p>
            <a:pPr algn="just"/>
            <a:r>
              <a:rPr lang="en-IE" dirty="0" smtClean="0"/>
              <a:t>Ireland – huge focus on role of Budget – annual changes in allocations to Departments, and State Bodies.</a:t>
            </a:r>
          </a:p>
          <a:p>
            <a:pPr algn="just"/>
            <a:endParaRPr lang="en-IE" dirty="0"/>
          </a:p>
          <a:p>
            <a:pPr algn="just"/>
            <a:r>
              <a:rPr lang="en-IE" dirty="0" smtClean="0"/>
              <a:t>Strong focus on volume of national debt and debt metrics</a:t>
            </a:r>
          </a:p>
          <a:p>
            <a:pPr algn="just"/>
            <a:endParaRPr lang="en-IE" dirty="0"/>
          </a:p>
          <a:p>
            <a:pPr algn="just"/>
            <a:r>
              <a:rPr lang="en-IE" dirty="0" smtClean="0"/>
              <a:t>Lesser public focus on wider Government balance sheet</a:t>
            </a:r>
          </a:p>
          <a:p>
            <a:pPr algn="just"/>
            <a:endParaRPr lang="en-IE" dirty="0"/>
          </a:p>
          <a:p>
            <a:pPr algn="just"/>
            <a:r>
              <a:rPr lang="en-IE" dirty="0" smtClean="0"/>
              <a:t>Long term liabilities – pensions, medical claims/liabilities</a:t>
            </a:r>
          </a:p>
          <a:p>
            <a:pPr algn="just"/>
            <a:endParaRPr lang="en-IE" dirty="0"/>
          </a:p>
          <a:p>
            <a:pPr algn="just"/>
            <a:r>
              <a:rPr lang="en-IE" dirty="0" smtClean="0"/>
              <a:t>Assets – particularly property</a:t>
            </a:r>
          </a:p>
          <a:p>
            <a:pPr algn="just"/>
            <a:endParaRPr lang="en-IE" dirty="0"/>
          </a:p>
          <a:p>
            <a:pPr algn="just"/>
            <a:r>
              <a:rPr lang="en-IE" dirty="0" smtClean="0"/>
              <a:t>IMF assessment – performance gains from better use of Government assets?</a:t>
            </a:r>
          </a:p>
          <a:p>
            <a:pPr algn="just"/>
            <a:endParaRPr lang="en-IE" dirty="0"/>
          </a:p>
          <a:p>
            <a:pPr algn="just"/>
            <a:r>
              <a:rPr lang="en-IE" i="1" dirty="0"/>
              <a:t>“overall revenue gain from improved management of nonfinancial </a:t>
            </a:r>
            <a:r>
              <a:rPr lang="en-IE" i="1" dirty="0" smtClean="0"/>
              <a:t>public </a:t>
            </a:r>
            <a:r>
              <a:rPr lang="en-IE" i="1" dirty="0"/>
              <a:t>corporations and government financial assets of 3 </a:t>
            </a:r>
            <a:r>
              <a:rPr lang="en-IE" i="1" dirty="0" smtClean="0"/>
              <a:t>percent </a:t>
            </a:r>
            <a:r>
              <a:rPr lang="en-IE" i="1" dirty="0"/>
              <a:t>of </a:t>
            </a:r>
            <a:r>
              <a:rPr lang="en-IE" i="1" dirty="0" smtClean="0"/>
              <a:t>GDP”</a:t>
            </a:r>
            <a:endParaRPr lang="en-IE" i="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467768" y="5708848"/>
            <a:ext cx="2634498" cy="1008112"/>
          </a:xfrm>
          <a:prstGeom prst="rect">
            <a:avLst/>
          </a:prstGeom>
          <a:solidFill>
            <a:schemeClr val="bg1"/>
          </a:solidFill>
        </p:spPr>
      </p:pic>
    </p:spTree>
    <p:extLst>
      <p:ext uri="{BB962C8B-B14F-4D97-AF65-F5344CB8AC3E}">
        <p14:creationId xmlns:p14="http://schemas.microsoft.com/office/powerpoint/2010/main" val="125152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61" y="531043"/>
            <a:ext cx="10903072" cy="992957"/>
          </a:xfrm>
        </p:spPr>
        <p:txBody>
          <a:bodyPr>
            <a:normAutofit/>
          </a:bodyPr>
          <a:lstStyle/>
          <a:p>
            <a:pPr algn="ctr"/>
            <a:r>
              <a:rPr lang="en-US" sz="4000" b="1" dirty="0" smtClean="0">
                <a:solidFill>
                  <a:srgbClr val="005451"/>
                </a:solidFill>
                <a:latin typeface="+mn-lt"/>
                <a:ea typeface="+mn-ea"/>
                <a:cs typeface="Arial" panose="020B0604020202020204" pitchFamily="34" charset="0"/>
              </a:rPr>
              <a:t>OECD Recommendations</a:t>
            </a:r>
            <a:endParaRPr lang="en-US" sz="4000" b="1" dirty="0">
              <a:solidFill>
                <a:srgbClr val="005451"/>
              </a:solidFill>
              <a:latin typeface="+mn-lt"/>
              <a:ea typeface="+mn-ea"/>
              <a:cs typeface="Arial" panose="020B0604020202020204" pitchFamily="34" charset="0"/>
            </a:endParaRPr>
          </a:p>
        </p:txBody>
      </p:sp>
      <p:sp>
        <p:nvSpPr>
          <p:cNvPr id="3" name="Content Placeholder 2"/>
          <p:cNvSpPr>
            <a:spLocks noGrp="1"/>
          </p:cNvSpPr>
          <p:nvPr>
            <p:ph idx="1"/>
          </p:nvPr>
        </p:nvSpPr>
        <p:spPr>
          <a:xfrm>
            <a:off x="860561" y="1683128"/>
            <a:ext cx="10528698" cy="4036542"/>
          </a:xfrm>
        </p:spPr>
        <p:txBody>
          <a:bodyPr>
            <a:normAutofit lnSpcReduction="10000"/>
          </a:bodyPr>
          <a:lstStyle/>
          <a:p>
            <a:pPr marL="0" lvl="1" indent="0" algn="just">
              <a:spcBef>
                <a:spcPts val="600"/>
              </a:spcBef>
              <a:spcAft>
                <a:spcPts val="3000"/>
              </a:spcAft>
              <a:buNone/>
            </a:pPr>
            <a:r>
              <a:rPr lang="en-US" dirty="0" smtClean="0">
                <a:cs typeface="Arial" panose="020B0604020202020204" pitchFamily="34" charset="0"/>
              </a:rPr>
              <a:t>Financial </a:t>
            </a:r>
            <a:r>
              <a:rPr lang="en-US" dirty="0">
                <a:cs typeface="Arial" panose="020B0604020202020204" pitchFamily="34" charset="0"/>
              </a:rPr>
              <a:t>reporting reforms should </a:t>
            </a:r>
            <a:r>
              <a:rPr lang="en-US" dirty="0" smtClean="0">
                <a:cs typeface="Arial" panose="020B0604020202020204" pitchFamily="34" charset="0"/>
              </a:rPr>
              <a:t>be grounded </a:t>
            </a:r>
            <a:r>
              <a:rPr lang="en-US" dirty="0">
                <a:cs typeface="Arial" panose="020B0604020202020204" pitchFamily="34" charset="0"/>
              </a:rPr>
              <a:t>in objectives of greater transparency and accountability with three core </a:t>
            </a:r>
            <a:r>
              <a:rPr lang="en-US" dirty="0" smtClean="0">
                <a:cs typeface="Arial" panose="020B0604020202020204" pitchFamily="34" charset="0"/>
              </a:rPr>
              <a:t>elements:</a:t>
            </a:r>
          </a:p>
          <a:p>
            <a:pPr marL="627063" lvl="1" indent="-342900" algn="just">
              <a:spcBef>
                <a:spcPts val="600"/>
              </a:spcBef>
              <a:spcAft>
                <a:spcPts val="1200"/>
              </a:spcAft>
            </a:pPr>
            <a:r>
              <a:rPr lang="en-US" b="1" dirty="0" smtClean="0">
                <a:solidFill>
                  <a:srgbClr val="005951"/>
                </a:solidFill>
                <a:cs typeface="Arial" panose="020B0604020202020204" pitchFamily="34" charset="0"/>
              </a:rPr>
              <a:t>Simplification:</a:t>
            </a:r>
            <a:r>
              <a:rPr lang="en-US" dirty="0" smtClean="0">
                <a:solidFill>
                  <a:srgbClr val="005951"/>
                </a:solidFill>
                <a:cs typeface="Arial" panose="020B0604020202020204" pitchFamily="34" charset="0"/>
              </a:rPr>
              <a:t> </a:t>
            </a:r>
            <a:r>
              <a:rPr lang="en-US" dirty="0" smtClean="0">
                <a:cs typeface="Arial" panose="020B0604020202020204" pitchFamily="34" charset="0"/>
              </a:rPr>
              <a:t>Appropriation </a:t>
            </a:r>
            <a:r>
              <a:rPr lang="en-US" dirty="0">
                <a:cs typeface="Arial" panose="020B0604020202020204" pitchFamily="34" charset="0"/>
              </a:rPr>
              <a:t>A</a:t>
            </a:r>
            <a:r>
              <a:rPr lang="en-US" dirty="0" smtClean="0">
                <a:cs typeface="Arial" panose="020B0604020202020204" pitchFamily="34" charset="0"/>
              </a:rPr>
              <a:t>ccounts redesigned into an integrated report showing budget execution (cash); assets and liabilities (accruals); and strategic objectives/achievements (performance);</a:t>
            </a:r>
          </a:p>
          <a:p>
            <a:pPr marL="627063" lvl="1" indent="-342900" algn="just">
              <a:spcBef>
                <a:spcPts val="600"/>
              </a:spcBef>
              <a:spcAft>
                <a:spcPts val="1200"/>
              </a:spcAft>
            </a:pPr>
            <a:r>
              <a:rPr lang="en-US" b="1" dirty="0" smtClean="0">
                <a:solidFill>
                  <a:srgbClr val="005951"/>
                </a:solidFill>
                <a:cs typeface="Arial" panose="020B0604020202020204" pitchFamily="34" charset="0"/>
              </a:rPr>
              <a:t>Timeliness</a:t>
            </a:r>
            <a:r>
              <a:rPr lang="en-US" b="1" dirty="0">
                <a:solidFill>
                  <a:srgbClr val="005951"/>
                </a:solidFill>
                <a:cs typeface="Arial" panose="020B0604020202020204" pitchFamily="34" charset="0"/>
              </a:rPr>
              <a:t>:</a:t>
            </a:r>
            <a:r>
              <a:rPr lang="en-US" dirty="0">
                <a:solidFill>
                  <a:srgbClr val="005951"/>
                </a:solidFill>
                <a:cs typeface="Arial" panose="020B0604020202020204" pitchFamily="34" charset="0"/>
              </a:rPr>
              <a:t> </a:t>
            </a:r>
            <a:r>
              <a:rPr lang="en-US" dirty="0">
                <a:cs typeface="Arial" panose="020B0604020202020204" pitchFamily="34" charset="0"/>
              </a:rPr>
              <a:t>Reducing time frame for publishing Appropriation A</a:t>
            </a:r>
            <a:r>
              <a:rPr lang="en-US" dirty="0" smtClean="0">
                <a:cs typeface="Arial" panose="020B0604020202020204" pitchFamily="34" charset="0"/>
              </a:rPr>
              <a:t>ccounts </a:t>
            </a:r>
            <a:r>
              <a:rPr lang="en-US" dirty="0">
                <a:cs typeface="Arial" panose="020B0604020202020204" pitchFamily="34" charset="0"/>
              </a:rPr>
              <a:t>after </a:t>
            </a:r>
            <a:r>
              <a:rPr lang="en-US" dirty="0" smtClean="0">
                <a:cs typeface="Arial" panose="020B0604020202020204" pitchFamily="34" charset="0"/>
              </a:rPr>
              <a:t>year-end;</a:t>
            </a:r>
            <a:endParaRPr lang="en-US" dirty="0">
              <a:cs typeface="Arial" panose="020B0604020202020204" pitchFamily="34" charset="0"/>
            </a:endParaRPr>
          </a:p>
          <a:p>
            <a:pPr marL="627063" lvl="1" indent="-342900" algn="just">
              <a:spcBef>
                <a:spcPts val="600"/>
              </a:spcBef>
              <a:spcAft>
                <a:spcPts val="1200"/>
              </a:spcAft>
            </a:pPr>
            <a:r>
              <a:rPr lang="en-US" b="1" dirty="0" smtClean="0">
                <a:solidFill>
                  <a:srgbClr val="005651"/>
                </a:solidFill>
                <a:cs typeface="Arial" panose="020B0604020202020204" pitchFamily="34" charset="0"/>
              </a:rPr>
              <a:t>Harmonization:</a:t>
            </a:r>
            <a:r>
              <a:rPr lang="en-US" dirty="0" smtClean="0">
                <a:cs typeface="Arial" panose="020B0604020202020204" pitchFamily="34" charset="0"/>
              </a:rPr>
              <a:t> </a:t>
            </a:r>
            <a:r>
              <a:rPr lang="en-US" dirty="0">
                <a:cs typeface="Arial" panose="020B0604020202020204" pitchFamily="34" charset="0"/>
              </a:rPr>
              <a:t>Alignment of accounting practices across government and production of a consolidated Central Government Financial </a:t>
            </a:r>
            <a:r>
              <a:rPr lang="en-US" dirty="0" smtClean="0">
                <a:cs typeface="Arial" panose="020B0604020202020204" pitchFamily="34" charset="0"/>
              </a:rPr>
              <a:t>Statement.</a:t>
            </a:r>
            <a:endParaRPr lang="en-US" dirty="0">
              <a:cs typeface="Arial" panose="020B0604020202020204" pitchFamily="34" charset="0"/>
            </a:endParaRPr>
          </a:p>
          <a:p>
            <a:pPr marL="0" lvl="1" indent="0">
              <a:spcBef>
                <a:spcPts val="600"/>
              </a:spcBef>
              <a:spcAft>
                <a:spcPts val="3000"/>
              </a:spcAft>
              <a:buNone/>
            </a:pPr>
            <a:endParaRPr lang="en-US" sz="2200" dirty="0">
              <a:latin typeface="Arial" panose="020B0604020202020204" pitchFamily="34" charset="0"/>
              <a:cs typeface="Arial" panose="020B0604020202020204" pitchFamily="34" charset="0"/>
            </a:endParaRPr>
          </a:p>
          <a:p>
            <a:pPr marL="0" lvl="1" indent="0">
              <a:buNone/>
            </a:pPr>
            <a:endParaRPr lang="en-US" dirty="0">
              <a:solidFill>
                <a:srgbClr val="2C5790"/>
              </a:solidFill>
              <a:latin typeface="Arial" panose="020B0604020202020204" pitchFamily="34" charset="0"/>
              <a:cs typeface="Arial" panose="020B0604020202020204" pitchFamily="34" charset="0"/>
            </a:endParaRPr>
          </a:p>
          <a:p>
            <a:pPr marL="0" lvl="1" indent="0">
              <a:buNone/>
            </a:pPr>
            <a:endParaRPr lang="en-US" sz="2000" dirty="0">
              <a:latin typeface="Arial" panose="020B0604020202020204" pitchFamily="34" charset="0"/>
              <a:cs typeface="Arial" panose="020B0604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467768" y="5708848"/>
            <a:ext cx="2634498" cy="1008112"/>
          </a:xfrm>
          <a:prstGeom prst="rect">
            <a:avLst/>
          </a:prstGeom>
          <a:solidFill>
            <a:schemeClr val="bg1"/>
          </a:solidFill>
        </p:spPr>
      </p:pic>
    </p:spTree>
    <p:extLst>
      <p:ext uri="{BB962C8B-B14F-4D97-AF65-F5344CB8AC3E}">
        <p14:creationId xmlns:p14="http://schemas.microsoft.com/office/powerpoint/2010/main" val="88963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6" y="589315"/>
            <a:ext cx="10688594" cy="1325563"/>
          </a:xfrm>
        </p:spPr>
        <p:txBody>
          <a:bodyPr>
            <a:normAutofit fontScale="90000"/>
          </a:bodyPr>
          <a:lstStyle/>
          <a:p>
            <a:pPr algn="ctr"/>
            <a:r>
              <a:rPr lang="en-IE" b="1" dirty="0" smtClean="0"/>
              <a:t/>
            </a:r>
            <a:br>
              <a:rPr lang="en-IE" b="1" dirty="0" smtClean="0"/>
            </a:br>
            <a:r>
              <a:rPr lang="en-IE" b="1" dirty="0"/>
              <a:t/>
            </a:r>
            <a:br>
              <a:rPr lang="en-IE" b="1" dirty="0"/>
            </a:br>
            <a:r>
              <a:rPr lang="en-IE" b="1" dirty="0" smtClean="0">
                <a:solidFill>
                  <a:srgbClr val="005651"/>
                </a:solidFill>
                <a:latin typeface="+mn-lt"/>
              </a:rPr>
              <a:t>Government Memo - Modernisation </a:t>
            </a:r>
            <a:r>
              <a:rPr lang="en-IE" b="1" dirty="0">
                <a:solidFill>
                  <a:srgbClr val="005651"/>
                </a:solidFill>
                <a:latin typeface="+mn-lt"/>
              </a:rPr>
              <a:t>of Public Financial Reporting and Accounting</a:t>
            </a:r>
            <a:r>
              <a:rPr lang="en-IE" dirty="0"/>
              <a:t/>
            </a:r>
            <a:br>
              <a:rPr lang="en-IE" dirty="0"/>
            </a:br>
            <a:r>
              <a:rPr lang="en-IE" b="1" dirty="0"/>
              <a:t> </a:t>
            </a:r>
            <a:r>
              <a:rPr lang="en-IE" dirty="0"/>
              <a:t/>
            </a:r>
            <a:br>
              <a:rPr lang="en-IE" dirty="0"/>
            </a:br>
            <a:endParaRPr lang="en-IE" dirty="0"/>
          </a:p>
        </p:txBody>
      </p:sp>
      <p:sp>
        <p:nvSpPr>
          <p:cNvPr id="3" name="Content Placeholder 2"/>
          <p:cNvSpPr>
            <a:spLocks noGrp="1"/>
          </p:cNvSpPr>
          <p:nvPr>
            <p:ph idx="1"/>
          </p:nvPr>
        </p:nvSpPr>
        <p:spPr>
          <a:xfrm>
            <a:off x="1029902" y="2183027"/>
            <a:ext cx="10323897" cy="3993936"/>
          </a:xfrm>
        </p:spPr>
        <p:txBody>
          <a:bodyPr>
            <a:normAutofit/>
          </a:bodyPr>
          <a:lstStyle/>
          <a:p>
            <a:pPr marL="0" indent="0" algn="just">
              <a:buNone/>
            </a:pPr>
            <a:r>
              <a:rPr lang="en-IE" sz="2600" dirty="0" smtClean="0"/>
              <a:t>Government noted (15</a:t>
            </a:r>
            <a:r>
              <a:rPr lang="en-IE" sz="2600" baseline="30000" dirty="0" smtClean="0"/>
              <a:t>th</a:t>
            </a:r>
            <a:r>
              <a:rPr lang="en-IE" sz="2600" dirty="0" smtClean="0"/>
              <a:t> October): </a:t>
            </a:r>
          </a:p>
          <a:p>
            <a:pPr marL="0" indent="0" algn="just">
              <a:buNone/>
            </a:pPr>
            <a:r>
              <a:rPr lang="en-IE" sz="2600" i="1" dirty="0" smtClean="0"/>
              <a:t>range </a:t>
            </a:r>
            <a:r>
              <a:rPr lang="en-IE" sz="2600" i="1" dirty="0"/>
              <a:t>of reforms to Ireland’s public financial reporting and accounting system, in line with international standards and best practices, recommended in the </a:t>
            </a:r>
            <a:r>
              <a:rPr lang="en-IE" sz="2600" i="1" dirty="0" smtClean="0"/>
              <a:t>recent OECD </a:t>
            </a:r>
            <a:r>
              <a:rPr lang="en-IE" sz="2600" i="1" dirty="0"/>
              <a:t>report Financial Reporting in Ireland (2019) which builds upon earlier recommendations from the International Monetary Fund (2013 and 2017);</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467768" y="5672907"/>
            <a:ext cx="2634498" cy="1008112"/>
          </a:xfrm>
          <a:prstGeom prst="rect">
            <a:avLst/>
          </a:prstGeom>
          <a:solidFill>
            <a:schemeClr val="bg1"/>
          </a:solidFill>
        </p:spPr>
      </p:pic>
    </p:spTree>
    <p:extLst>
      <p:ext uri="{BB962C8B-B14F-4D97-AF65-F5344CB8AC3E}">
        <p14:creationId xmlns:p14="http://schemas.microsoft.com/office/powerpoint/2010/main" val="2868344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005651"/>
                </a:solidFill>
                <a:latin typeface="+mn-lt"/>
              </a:rPr>
              <a:t>Road map for delivery</a:t>
            </a:r>
            <a:endParaRPr lang="en-IE" b="1" dirty="0">
              <a:solidFill>
                <a:srgbClr val="005651"/>
              </a:solidFill>
              <a:latin typeface="+mn-lt"/>
            </a:endParaRPr>
          </a:p>
        </p:txBody>
      </p:sp>
      <p:sp>
        <p:nvSpPr>
          <p:cNvPr id="3" name="Content Placeholder 2"/>
          <p:cNvSpPr>
            <a:spLocks noGrp="1"/>
          </p:cNvSpPr>
          <p:nvPr>
            <p:ph idx="1"/>
          </p:nvPr>
        </p:nvSpPr>
        <p:spPr/>
        <p:txBody>
          <a:bodyPr>
            <a:normAutofit fontScale="92500" lnSpcReduction="20000"/>
          </a:bodyPr>
          <a:lstStyle/>
          <a:p>
            <a:r>
              <a:rPr lang="en-IE" dirty="0" smtClean="0"/>
              <a:t>Structures/processes established</a:t>
            </a:r>
          </a:p>
          <a:p>
            <a:pPr marL="625475" indent="0">
              <a:buFont typeface="Courier New" panose="02070309020205020404" pitchFamily="49" charset="0"/>
              <a:buChar char="o"/>
            </a:pPr>
            <a:r>
              <a:rPr lang="en-IE" dirty="0" smtClean="0"/>
              <a:t>	Engagement with Finance Officers, C&amp;AG</a:t>
            </a:r>
          </a:p>
          <a:p>
            <a:pPr marL="625475" indent="0">
              <a:buFont typeface="Courier New" panose="02070309020205020404" pitchFamily="49" charset="0"/>
              <a:buChar char="o"/>
            </a:pPr>
            <a:r>
              <a:rPr lang="en-IE" dirty="0" smtClean="0"/>
              <a:t>	Standing Advisory Group of external experts (academia and 	professional bodies)</a:t>
            </a:r>
          </a:p>
          <a:p>
            <a:pPr marL="0" indent="0">
              <a:buNone/>
            </a:pPr>
            <a:endParaRPr lang="en-IE" dirty="0"/>
          </a:p>
          <a:p>
            <a:r>
              <a:rPr lang="en-IE" dirty="0" smtClean="0"/>
              <a:t>Goals </a:t>
            </a:r>
          </a:p>
          <a:p>
            <a:pPr marL="625475" indent="0">
              <a:buFont typeface="Courier New" panose="02070309020205020404" pitchFamily="49" charset="0"/>
              <a:buChar char="o"/>
            </a:pPr>
            <a:r>
              <a:rPr lang="en-IE" dirty="0" smtClean="0"/>
              <a:t>	Adopt IPSAS as basis for accounting</a:t>
            </a:r>
          </a:p>
          <a:p>
            <a:pPr marL="625475" indent="0">
              <a:buFont typeface="Courier New" panose="02070309020205020404" pitchFamily="49" charset="0"/>
              <a:buChar char="o"/>
            </a:pPr>
            <a:r>
              <a:rPr lang="en-IE" dirty="0" smtClean="0"/>
              <a:t>	Review of IPSAS framework for application in Ireland</a:t>
            </a:r>
          </a:p>
          <a:p>
            <a:pPr marL="625475" indent="0">
              <a:buFont typeface="Courier New" panose="02070309020205020404" pitchFamily="49" charset="0"/>
              <a:buChar char="o"/>
            </a:pPr>
            <a:r>
              <a:rPr lang="en-IE" dirty="0" smtClean="0"/>
              <a:t>	Consideration of conceptual framework and individual standards </a:t>
            </a:r>
          </a:p>
          <a:p>
            <a:pPr marL="625475" indent="0">
              <a:buFont typeface="Courier New" panose="02070309020205020404" pitchFamily="49" charset="0"/>
              <a:buChar char="o"/>
            </a:pPr>
            <a:r>
              <a:rPr lang="en-IE" dirty="0" smtClean="0"/>
              <a:t>	Development of specific policies for the preparation of appropriation 	account</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467768" y="5672907"/>
            <a:ext cx="2634498" cy="1008112"/>
          </a:xfrm>
          <a:prstGeom prst="rect">
            <a:avLst/>
          </a:prstGeom>
          <a:solidFill>
            <a:schemeClr val="bg1"/>
          </a:solidFill>
        </p:spPr>
      </p:pic>
    </p:spTree>
    <p:extLst>
      <p:ext uri="{BB962C8B-B14F-4D97-AF65-F5344CB8AC3E}">
        <p14:creationId xmlns:p14="http://schemas.microsoft.com/office/powerpoint/2010/main" val="194258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005651"/>
                </a:solidFill>
                <a:latin typeface="+mn-lt"/>
              </a:rPr>
              <a:t>Road map for delivery</a:t>
            </a:r>
            <a:endParaRPr lang="en-IE" b="1" dirty="0">
              <a:solidFill>
                <a:srgbClr val="005651"/>
              </a:solidFill>
              <a:latin typeface="+mn-lt"/>
            </a:endParaRPr>
          </a:p>
        </p:txBody>
      </p:sp>
      <p:sp>
        <p:nvSpPr>
          <p:cNvPr id="3" name="Content Placeholder 2"/>
          <p:cNvSpPr>
            <a:spLocks noGrp="1"/>
          </p:cNvSpPr>
          <p:nvPr>
            <p:ph idx="1"/>
          </p:nvPr>
        </p:nvSpPr>
        <p:spPr/>
        <p:txBody>
          <a:bodyPr>
            <a:normAutofit/>
          </a:bodyPr>
          <a:lstStyle/>
          <a:p>
            <a:r>
              <a:rPr lang="en-IE" dirty="0"/>
              <a:t>Assessment of capacity of Departments/Votes</a:t>
            </a:r>
          </a:p>
          <a:p>
            <a:r>
              <a:rPr lang="en-IE" dirty="0"/>
              <a:t>Review of legislation</a:t>
            </a:r>
          </a:p>
          <a:p>
            <a:r>
              <a:rPr lang="en-IE" dirty="0"/>
              <a:t>Communication of change, and value of change</a:t>
            </a:r>
          </a:p>
          <a:p>
            <a:endParaRPr lang="en-IE" dirty="0" smtClean="0"/>
          </a:p>
          <a:p>
            <a:pPr marL="0" indent="0">
              <a:buNone/>
            </a:pPr>
            <a:r>
              <a:rPr lang="en-IE" dirty="0" smtClean="0"/>
              <a:t>Longer term goals</a:t>
            </a:r>
          </a:p>
          <a:p>
            <a:r>
              <a:rPr lang="en-IE" dirty="0" smtClean="0"/>
              <a:t>Wider harmonisation and consolidation of Government financial reporting</a:t>
            </a:r>
          </a:p>
          <a:p>
            <a:r>
              <a:rPr lang="en-IE" dirty="0" smtClean="0"/>
              <a:t>Whole of Government balance sheet</a:t>
            </a:r>
            <a:endParaRPr lang="en-IE"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467768" y="5672907"/>
            <a:ext cx="2634498" cy="1008112"/>
          </a:xfrm>
          <a:prstGeom prst="rect">
            <a:avLst/>
          </a:prstGeom>
          <a:solidFill>
            <a:schemeClr val="bg1"/>
          </a:solidFill>
        </p:spPr>
      </p:pic>
    </p:spTree>
    <p:extLst>
      <p:ext uri="{BB962C8B-B14F-4D97-AF65-F5344CB8AC3E}">
        <p14:creationId xmlns:p14="http://schemas.microsoft.com/office/powerpoint/2010/main" val="1830865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ublicExpenditure_Dept_PPT-Template" id="{C3F06E7A-ACC2-4865-9EFA-D9245DA02D03}" vid="{E54F019E-C403-4059-981B-D2BC7C57DE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2.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a8ae1246-2101-4467-9d92-8eea405d68ea">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3.xml><?xml version="1.0" encoding="utf-8"?>
<?mso-contentType ?>
<PolicyDirtyBag xmlns="microsoft.office.server.policy.changes">
  <Microsoft.Office.RecordsManagement.PolicyFeatures.Expiration op="Change"/>
</PolicyDirtyBag>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9b4b74f5-de45-4404-ac70-f55de0d9cf74">
      <Value>10</Value>
      <Value>59</Value>
      <Value>1</Value>
    </TaxCatchAll>
    <eDocs_FileStatus xmlns="http://schemas.microsoft.com/sharepoint/v3">Live</eDocs_FileStatus>
    <eDocs_DocumentTopicsTaxHTField0 xmlns="0c666291-8f9d-4069-b793-09a67917415c">
      <Terms xmlns="http://schemas.microsoft.com/office/infopath/2007/PartnerControls"/>
    </eDocs_DocumentTopicsTaxHTField0>
    <eDocs_SecurityLevel xmlns="http://schemas.microsoft.com/sharepoint/v3">Unclassified</eDocs_SecurityLevel>
    <eDocs_YearTaxHTField0 xmlns="0c666291-8f9d-4069-b793-09a67917415c">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e48e48b9-adf6-4206-91a6-123dcbc37b2f</TermId>
        </TermInfo>
      </Terms>
    </eDocs_YearTaxHTField0>
    <eDocs_SeriesSubSeriesTaxHTField0 xmlns="0c666291-8f9d-4069-b793-09a67917415c">
      <Terms xmlns="http://schemas.microsoft.com/office/infopath/2007/PartnerControls">
        <TermInfo xmlns="http://schemas.microsoft.com/office/infopath/2007/PartnerControls">
          <TermName xmlns="http://schemas.microsoft.com/office/infopath/2007/PartnerControls">022</TermName>
          <TermId xmlns="http://schemas.microsoft.com/office/infopath/2007/PartnerControls">e275508a-96de-4b81-b8a3-c2b64fe7b4ab</TermId>
        </TermInfo>
      </Terms>
    </eDocs_SeriesSubSeriesTaxHTField0>
    <eDocs_FileName xmlns="http://schemas.microsoft.com/sharepoint/v3">DPE022-004-2020</eDocs_FileName>
    <eDocs_FileTopicsTaxHTField0 xmlns="0c666291-8f9d-4069-b793-09a67917415c">
      <Terms xmlns="http://schemas.microsoft.com/office/infopath/2007/PartnerControls">
        <TermInfo xmlns="http://schemas.microsoft.com/office/infopath/2007/PartnerControls">
          <TermName xmlns="http://schemas.microsoft.com/office/infopath/2007/PartnerControls">Government Accounting</TermName>
          <TermId xmlns="http://schemas.microsoft.com/office/infopath/2007/PartnerControls">3c466e56-8f60-40c5-8110-3484a0480d06</TermId>
        </TermInfo>
      </Terms>
    </eDocs_FileTopicsTaxHTField0>
    <_dlc_ExpireDateSaved xmlns="http://schemas.microsoft.com/sharepoint/v3" xsi:nil="true"/>
    <_dlc_ExpireDate xmlns="http://schemas.microsoft.com/sharepoint/v3">2020-12-03T17:27:30+00:00</_dlc_ExpireDate>
  </documentManagement>
</p:properties>
</file>

<file path=customXml/item6.xml><?xml version="1.0" encoding="utf-8"?>
<ct:contentTypeSchema xmlns:ct="http://schemas.microsoft.com/office/2006/metadata/contentType" xmlns:ma="http://schemas.microsoft.com/office/2006/metadata/properties/metaAttributes" ct:_="" ma:_="" ma:contentTypeName="eDocument" ma:contentTypeID="0x0101000BC94875665D404BB1351B53C41FD2C000B3F92BB67DCDB04588F03E8BB20821B0" ma:contentTypeVersion="8" ma:contentTypeDescription="Create a new document for eDocs" ma:contentTypeScope="" ma:versionID="e4a07865c1e2d6eba4df435f60ec02a6">
  <xsd:schema xmlns:xsd="http://www.w3.org/2001/XMLSchema" xmlns:xs="http://www.w3.org/2001/XMLSchema" xmlns:p="http://schemas.microsoft.com/office/2006/metadata/properties" xmlns:ns1="http://schemas.microsoft.com/sharepoint/v3" xmlns:ns2="0c666291-8f9d-4069-b793-09a67917415c" xmlns:ns3="9b4b74f5-de45-4404-ac70-f55de0d9cf74" targetNamespace="http://schemas.microsoft.com/office/2006/metadata/properties" ma:root="true" ma:fieldsID="82d93cab73d50b52d4af54a8b9b898e6" ns1:_="" ns2:_="" ns3:_="">
    <xsd:import namespace="http://schemas.microsoft.com/sharepoint/v3"/>
    <xsd:import namespace="0c666291-8f9d-4069-b793-09a67917415c"/>
    <xsd:import namespace="9b4b74f5-de45-4404-ac70-f55de0d9cf74"/>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2:eDocs_YearTaxHTField0" minOccurs="0"/>
                <xsd:element ref="ns3:TaxCatchAll" minOccurs="0"/>
                <xsd:element ref="ns3:TaxCatchAllLabel" minOccurs="0"/>
                <xsd:element ref="ns1:eDocs_FileStatus"/>
                <xsd:element ref="ns1:eDocs_SecurityLevel" minOccurs="0"/>
                <xsd:element ref="ns2:eDocs_FileTopicsTaxHTField0" minOccurs="0"/>
                <xsd:element ref="ns1:eDocs_FileName" minOccurs="0"/>
                <xsd:element ref="ns2:eDocs_SeriesSubSeri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hidden="true" ma:internalName="_dlc_ExpireDate" ma:readOnly="true">
      <xsd:simpleType>
        <xsd:restriction base="dms:DateTime"/>
      </xsd:simpleType>
    </xsd:element>
    <xsd:element name="eDocs_FileStatus" ma:index="18"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element name="eDocs_SecurityLevel" ma:index="19" nillable="true" ma:displayName="Security Level" ma:default="Unclassified" ma:description="Security Level" ma:format="Dropdown" ma:internalName="eDocs_SecurityLevel">
      <xsd:simpleType>
        <xsd:restriction base="dms:Choice">
          <xsd:enumeration value="Secret"/>
          <xsd:enumeration value="Restricted"/>
          <xsd:enumeration value="Unclassified"/>
        </xsd:restriction>
      </xsd:simpleType>
    </xsd:element>
    <xsd:element name="eDocs_FileName" ma:index="22" nillable="true" ma:displayName="File Name" ma:default="0" ma:description="File Number" ma:indexed="true" ma:internalName="eDocs_FileName">
      <xsd:simpleType>
        <xsd:restriction base="dms:Text">
          <xsd:maxLength value="20"/>
        </xsd:restriction>
      </xsd:simpleType>
    </xsd:element>
  </xsd:schema>
  <xsd:schema xmlns:xsd="http://www.w3.org/2001/XMLSchema" xmlns:xs="http://www.w3.org/2001/XMLSchema" xmlns:dms="http://schemas.microsoft.com/office/2006/documentManagement/types" xmlns:pc="http://schemas.microsoft.com/office/infopath/2007/PartnerControls" targetNamespace="0c666291-8f9d-4069-b793-09a67917415c"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default="" ma:fieldId="{fbaa881f-c4ae-443f-9fda-fbdd527793df}" ma:taxonomyMulti="true" ma:sspId="a884c329-9700-4098-a486-1886abab1910" ma:termSetId="85269461-3b81-4d13-b56a-6270bc7bd7fa" ma:anchorId="00000000-0000-0000-0000-000000000000" ma:open="false" ma:isKeyword="false">
      <xsd:complexType>
        <xsd:sequence>
          <xsd:element ref="pc:Terms" minOccurs="0" maxOccurs="1"/>
        </xsd:sequence>
      </xsd:complexType>
    </xsd:element>
    <xsd:element name="eDocs_YearTaxHTField0" ma:index="14" nillable="true" ma:taxonomy="true" ma:internalName="eDocs_YearTaxHTField0" ma:taxonomyFieldName="eDocs_Year" ma:displayName="Year" ma:indexed="true" ma:fieldId="{7b1b8a72-8553-41e1-8dd7-5ce464e281f2}" ma:sspId="a884c329-9700-4098-a486-1886abab1910" ma:termSetId="6b2a013c-fe8b-4805-9242-a33f2487bec9" ma:anchorId="00000000-0000-0000-0000-000000000000" ma:open="false" ma:isKeyword="false">
      <xsd:complexType>
        <xsd:sequence>
          <xsd:element ref="pc:Terms" minOccurs="0" maxOccurs="1"/>
        </xsd:sequence>
      </xsd:complexType>
    </xsd:element>
    <xsd:element name="eDocs_FileTopicsTaxHTField0" ma:index="20" nillable="true" ma:taxonomy="true" ma:internalName="eDocs_FileTopicsTaxHTField0" ma:taxonomyFieldName="eDocs_FileTopics" ma:displayName="File Topics" ma:default="" ma:fieldId="{602c691f-3efa-402d-ab5c-baa8c240a9e7}" ma:taxonomyMulti="true" ma:sspId="a884c329-9700-4098-a486-1886abab1910" ma:termSetId="85269461-3b81-4d13-b56a-6270bc7bd7fa" ma:anchorId="00000000-0000-0000-0000-000000000000" ma:open="false" ma:isKeyword="false">
      <xsd:complexType>
        <xsd:sequence>
          <xsd:element ref="pc:Terms" minOccurs="0" maxOccurs="1"/>
        </xsd:sequence>
      </xsd:complexType>
    </xsd:element>
    <xsd:element name="eDocs_SeriesSubSeriesTaxHTField0" ma:index="23" nillable="true" ma:taxonomy="true" ma:internalName="eDocs_SeriesSubSeriesTaxHTField0" ma:taxonomyFieldName="eDocs_SeriesSubSeries" ma:displayName="Sub Series" ma:fieldId="{11f8bb48-43d6-459a-8b80-9123185593c7}" ma:sspId="a884c329-9700-4098-a486-1886abab1910" ma:termSetId="584d92f5-f104-4db4-9eaa-0d5facccda6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4b74f5-de45-4404-ac70-f55de0d9cf7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d821072-0565-4d6d-95b6-ab82da26cfd9}" ma:internalName="TaxCatchAll" ma:showField="CatchAllData" ma:web="9b4b74f5-de45-4404-ac70-f55de0d9cf7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2d821072-0565-4d6d-95b6-ab82da26cfd9}" ma:internalName="TaxCatchAllLabel" ma:readOnly="true" ma:showField="CatchAllDataLabel" ma:web="9b4b74f5-de45-4404-ac70-f55de0d9c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0DE53-C1F3-4567-A114-2330618965EF}">
  <ds:schemaRefs>
    <ds:schemaRef ds:uri="http://schemas.microsoft.com/sharepoint/events"/>
  </ds:schemaRefs>
</ds:datastoreItem>
</file>

<file path=customXml/itemProps2.xml><?xml version="1.0" encoding="utf-8"?>
<ds:datastoreItem xmlns:ds="http://schemas.openxmlformats.org/officeDocument/2006/customXml" ds:itemID="{CC9E274C-712A-4741-87F6-0B5578F1B23D}">
  <ds:schemaRefs>
    <ds:schemaRef ds:uri="office.server.policy"/>
  </ds:schemaRefs>
</ds:datastoreItem>
</file>

<file path=customXml/itemProps3.xml><?xml version="1.0" encoding="utf-8"?>
<ds:datastoreItem xmlns:ds="http://schemas.openxmlformats.org/officeDocument/2006/customXml" ds:itemID="{E6C682FD-3839-4075-9D2E-D4B651D03CF9}">
  <ds:schemaRefs>
    <ds:schemaRef ds:uri="microsoft.office.server.policy.changes"/>
  </ds:schemaRefs>
</ds:datastoreItem>
</file>

<file path=customXml/itemProps4.xml><?xml version="1.0" encoding="utf-8"?>
<ds:datastoreItem xmlns:ds="http://schemas.openxmlformats.org/officeDocument/2006/customXml" ds:itemID="{158A49FB-2B5F-4203-AC2C-7AF68C99DC31}">
  <ds:schemaRefs>
    <ds:schemaRef ds:uri="http://schemas.microsoft.com/sharepoint/v3/contenttype/forms"/>
  </ds:schemaRefs>
</ds:datastoreItem>
</file>

<file path=customXml/itemProps5.xml><?xml version="1.0" encoding="utf-8"?>
<ds:datastoreItem xmlns:ds="http://schemas.openxmlformats.org/officeDocument/2006/customXml" ds:itemID="{BF7E4CC2-EA5B-411C-9C5F-7380EA51BAF0}">
  <ds:schemaRefs>
    <ds:schemaRef ds:uri="http://purl.org/dc/elements/1.1/"/>
    <ds:schemaRef ds:uri="http://schemas.microsoft.com/office/2006/metadata/properties"/>
    <ds:schemaRef ds:uri="0c666291-8f9d-4069-b793-09a67917415c"/>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4b74f5-de45-4404-ac70-f55de0d9cf74"/>
    <ds:schemaRef ds:uri="http://www.w3.org/XML/1998/namespace"/>
    <ds:schemaRef ds:uri="http://purl.org/dc/dcmitype/"/>
  </ds:schemaRefs>
</ds:datastoreItem>
</file>

<file path=customXml/itemProps6.xml><?xml version="1.0" encoding="utf-8"?>
<ds:datastoreItem xmlns:ds="http://schemas.openxmlformats.org/officeDocument/2006/customXml" ds:itemID="{9FB0FFDE-4276-4153-9962-DC5B3D311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666291-8f9d-4069-b793-09a67917415c"/>
    <ds:schemaRef ds:uri="9b4b74f5-de45-4404-ac70-f55de0d9c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3778</TotalTime>
  <Words>732</Words>
  <Application>Microsoft Office PowerPoint</Application>
  <PresentationFormat>Widescreen</PresentationFormat>
  <Paragraphs>84</Paragraphs>
  <Slides>10</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.AppleSystemUIFont</vt:lpstr>
      <vt:lpstr>Arial</vt:lpstr>
      <vt:lpstr>Calibri</vt:lpstr>
      <vt:lpstr>Calibri Light</vt:lpstr>
      <vt:lpstr>Courier New</vt:lpstr>
      <vt:lpstr>Georgia</vt:lpstr>
      <vt:lpstr>Gill Sans</vt:lpstr>
      <vt:lpstr>Open Sans</vt:lpstr>
      <vt:lpstr>Open Sans Light</vt:lpstr>
      <vt:lpstr>ヒラギノ角ゴ Pro W3</vt:lpstr>
      <vt:lpstr>Office Theme</vt:lpstr>
      <vt:lpstr>Standard</vt:lpstr>
      <vt:lpstr> A Policy Perspective </vt:lpstr>
      <vt:lpstr>OECD Report Financial Reporting in Ireland</vt:lpstr>
      <vt:lpstr>OECD Assessment</vt:lpstr>
      <vt:lpstr>Rationale for Moving to Standards based Accrual Accounting</vt:lpstr>
      <vt:lpstr>PowerPoint Presentation</vt:lpstr>
      <vt:lpstr>OECD Recommendations</vt:lpstr>
      <vt:lpstr>  Government Memo - Modernisation of Public Financial Reporting and Accounting   </vt:lpstr>
      <vt:lpstr>Road map for delivery</vt:lpstr>
      <vt:lpstr>Road map for delivery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Breda Rafter</dc:creator>
  <cp:lastModifiedBy>Fergal Costello</cp:lastModifiedBy>
  <cp:revision>192</cp:revision>
  <cp:lastPrinted>2019-11-05T18:46:16Z</cp:lastPrinted>
  <dcterms:created xsi:type="dcterms:W3CDTF">2019-11-05T15:38:58Z</dcterms:created>
  <dcterms:modified xsi:type="dcterms:W3CDTF">2020-11-19T09:39:57Z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0x0101000BC94875665D404BB1351B53C41FD2C000B3F92BB67DCDB04588F03E8BB20821B0</vt:lpwstr>
  </property>
  <property fmtid="{D5CDD505-2E9C-101B-9397-08002B2CF9AE}" pid="3" name="eDocs_Year">
    <vt:lpwstr>59;#2020|e48e48b9-adf6-4206-91a6-123dcbc37b2f</vt:lpwstr>
  </property>
  <property fmtid="{D5CDD505-2E9C-101B-9397-08002B2CF9AE}" pid="4" name="eDocs_SeriesSubSeries">
    <vt:lpwstr>1;#022|e275508a-96de-4b81-b8a3-c2b64fe7b4ab</vt:lpwstr>
  </property>
  <property fmtid="{D5CDD505-2E9C-101B-9397-08002B2CF9AE}" pid="5" name="eDocs_FileTopics">
    <vt:lpwstr>10;#Government Accounting|3c466e56-8f60-40c5-8110-3484a0480d06</vt:lpwstr>
  </property>
  <property fmtid="{D5CDD505-2E9C-101B-9397-08002B2CF9AE}" pid="6" name="eDocs_DocumentTopics">
    <vt:lpwstr/>
  </property>
  <property fmtid="{D5CDD505-2E9C-101B-9397-08002B2CF9AE}" pid="7" name="_dlc_policyId">
    <vt:lpwstr>0x0101000BC94875665D404BB1351B53C41FD2C0|151133126</vt:lpwstr>
  </property>
  <property fmtid="{D5CDD505-2E9C-101B-9397-08002B2CF9AE}" pid="8" name="ItemRetentionFormula">
    <vt:lpwstr>&lt;formula id="Microsoft.Office.RecordsManagement.PolicyFeatures.Expiration.Formula.BuiltIn"&gt;&lt;number&gt;3&lt;/number&gt;&lt;property&gt;Modified&lt;/property&gt;&lt;period&gt;months&lt;/period&gt;&lt;/formula&gt;</vt:lpwstr>
  </property>
</Properties>
</file>