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8" d="100"/>
          <a:sy n="88" d="100"/>
        </p:scale>
        <p:origin x="7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hyperlink" Target="https://pixabay.com/en/meeting-conference-personal-3321175/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hyperlink" Target="https://pixabay.com/en/meeting-conference-personal-3321175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064E3F-769F-4821-BF81-EC012F2D12E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16C1A9CD-38D3-4B5E-B90D-7E82B26F53F4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IE" dirty="0"/>
            <a:t>Works with 5,000 Irish-owned businesses across all sectors of manufacturing and </a:t>
          </a:r>
          <a:r>
            <a:rPr lang="en-US" dirty="0"/>
            <a:t>internationally-traded services</a:t>
          </a:r>
          <a:endParaRPr lang="en-IE" dirty="0"/>
        </a:p>
      </dgm:t>
    </dgm:pt>
    <dgm:pt modelId="{974278B0-A69C-4F59-8674-D14BD599F93B}" type="parTrans" cxnId="{5AAD1A36-71A9-4020-B4D5-0E018BB96041}">
      <dgm:prSet/>
      <dgm:spPr/>
      <dgm:t>
        <a:bodyPr/>
        <a:lstStyle/>
        <a:p>
          <a:endParaRPr lang="en-IE"/>
        </a:p>
      </dgm:t>
    </dgm:pt>
    <dgm:pt modelId="{F1E846C4-945E-452E-BCB6-CF4EA70831FE}" type="sibTrans" cxnId="{5AAD1A36-71A9-4020-B4D5-0E018BB96041}">
      <dgm:prSet/>
      <dgm:spPr/>
      <dgm:t>
        <a:bodyPr/>
        <a:lstStyle/>
        <a:p>
          <a:endParaRPr lang="en-IE"/>
        </a:p>
      </dgm:t>
    </dgm:pt>
    <dgm:pt modelId="{9A87104F-8986-4EA9-83B0-90D98D65FAE4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IE" dirty="0"/>
            <a:t>Offers leadership, competitiveness, innovation, networking and financial supports made to match ambition at every stage</a:t>
          </a:r>
        </a:p>
      </dgm:t>
    </dgm:pt>
    <dgm:pt modelId="{02CAC55A-3C16-4F45-AC5C-B516E1BB3805}" type="parTrans" cxnId="{4A13301A-14C8-402F-ACE4-D48A0B51EC8B}">
      <dgm:prSet/>
      <dgm:spPr/>
      <dgm:t>
        <a:bodyPr/>
        <a:lstStyle/>
        <a:p>
          <a:endParaRPr lang="en-IE"/>
        </a:p>
      </dgm:t>
    </dgm:pt>
    <dgm:pt modelId="{FC7F54AF-9F0A-46E5-8212-45D63A6453E2}" type="sibTrans" cxnId="{4A13301A-14C8-402F-ACE4-D48A0B51EC8B}">
      <dgm:prSet/>
      <dgm:spPr/>
      <dgm:t>
        <a:bodyPr/>
        <a:lstStyle/>
        <a:p>
          <a:endParaRPr lang="en-IE"/>
        </a:p>
      </dgm:t>
    </dgm:pt>
    <dgm:pt modelId="{17562627-A659-4D70-BF15-02D37B0BAF15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IE"/>
            <a:t>Mandate to drive collaboration and commercialisation of state-funded research</a:t>
          </a:r>
          <a:endParaRPr lang="en-IE" dirty="0"/>
        </a:p>
      </dgm:t>
    </dgm:pt>
    <dgm:pt modelId="{08787FC7-1444-45B8-BFD6-FF14296E02B6}" type="parTrans" cxnId="{CB5C828B-7671-4F22-8672-432873F55260}">
      <dgm:prSet/>
      <dgm:spPr/>
      <dgm:t>
        <a:bodyPr/>
        <a:lstStyle/>
        <a:p>
          <a:endParaRPr lang="en-IE"/>
        </a:p>
      </dgm:t>
    </dgm:pt>
    <dgm:pt modelId="{4E76354B-692F-4FE4-8283-0E2120039B51}" type="sibTrans" cxnId="{CB5C828B-7671-4F22-8672-432873F55260}">
      <dgm:prSet/>
      <dgm:spPr/>
      <dgm:t>
        <a:bodyPr/>
        <a:lstStyle/>
        <a:p>
          <a:endParaRPr lang="en-IE"/>
        </a:p>
      </dgm:t>
    </dgm:pt>
    <dgm:pt modelId="{22B1E39B-FACE-448E-A8EF-1366EFA2D458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IE" dirty="0"/>
            <a:t>40 international offices; 10 regional offices in Ireland</a:t>
          </a:r>
        </a:p>
      </dgm:t>
    </dgm:pt>
    <dgm:pt modelId="{C9704B13-2E66-4CF7-AB48-8D866914C36A}" type="parTrans" cxnId="{31D12DB0-83A1-4A7C-A377-54034360AE41}">
      <dgm:prSet/>
      <dgm:spPr/>
      <dgm:t>
        <a:bodyPr/>
        <a:lstStyle/>
        <a:p>
          <a:endParaRPr lang="en-IE"/>
        </a:p>
      </dgm:t>
    </dgm:pt>
    <dgm:pt modelId="{1B36AE9C-6789-45C4-9DAC-C7450489F4EF}" type="sibTrans" cxnId="{31D12DB0-83A1-4A7C-A377-54034360AE41}">
      <dgm:prSet/>
      <dgm:spPr/>
      <dgm:t>
        <a:bodyPr/>
        <a:lstStyle/>
        <a:p>
          <a:endParaRPr lang="en-IE"/>
        </a:p>
      </dgm:t>
    </dgm:pt>
    <dgm:pt modelId="{42E284DB-6EAD-4ACD-8FF1-E31DA44AAE98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IE" dirty="0"/>
            <a:t>Key focus is the development and growth of Irish companies in global markets</a:t>
          </a:r>
        </a:p>
      </dgm:t>
    </dgm:pt>
    <dgm:pt modelId="{F5D10B7D-78B4-492D-8CD1-9507E81A210E}" type="parTrans" cxnId="{17E925C8-6B92-4B2F-A88E-4A11EB668799}">
      <dgm:prSet/>
      <dgm:spPr/>
      <dgm:t>
        <a:bodyPr/>
        <a:lstStyle/>
        <a:p>
          <a:endParaRPr lang="en-IE"/>
        </a:p>
      </dgm:t>
    </dgm:pt>
    <dgm:pt modelId="{1B1A40FD-4E01-4C99-9C43-9DFD7EFC78CF}" type="sibTrans" cxnId="{17E925C8-6B92-4B2F-A88E-4A11EB668799}">
      <dgm:prSet/>
      <dgm:spPr/>
      <dgm:t>
        <a:bodyPr/>
        <a:lstStyle/>
        <a:p>
          <a:endParaRPr lang="en-IE"/>
        </a:p>
      </dgm:t>
    </dgm:pt>
    <dgm:pt modelId="{D08E4BBD-92AE-4ACE-85F8-E30D428EF165}" type="pres">
      <dgm:prSet presAssocID="{16064E3F-769F-4821-BF81-EC012F2D12EB}" presName="Name0" presStyleCnt="0">
        <dgm:presLayoutVars>
          <dgm:chMax val="7"/>
          <dgm:chPref val="7"/>
          <dgm:dir/>
        </dgm:presLayoutVars>
      </dgm:prSet>
      <dgm:spPr/>
    </dgm:pt>
    <dgm:pt modelId="{BE1812EC-458B-4E33-BF0D-4A058724DB83}" type="pres">
      <dgm:prSet presAssocID="{16064E3F-769F-4821-BF81-EC012F2D12EB}" presName="Name1" presStyleCnt="0"/>
      <dgm:spPr/>
    </dgm:pt>
    <dgm:pt modelId="{FE3AEF19-BDE1-4A46-B504-01FDA3451BB8}" type="pres">
      <dgm:prSet presAssocID="{16064E3F-769F-4821-BF81-EC012F2D12EB}" presName="cycle" presStyleCnt="0"/>
      <dgm:spPr/>
    </dgm:pt>
    <dgm:pt modelId="{BE0FD76C-8AF0-4EB4-8878-5BE5087616BE}" type="pres">
      <dgm:prSet presAssocID="{16064E3F-769F-4821-BF81-EC012F2D12EB}" presName="srcNode" presStyleLbl="node1" presStyleIdx="0" presStyleCnt="5"/>
      <dgm:spPr/>
    </dgm:pt>
    <dgm:pt modelId="{CA6497B0-B617-4E9A-87D1-306330E843DA}" type="pres">
      <dgm:prSet presAssocID="{16064E3F-769F-4821-BF81-EC012F2D12EB}" presName="conn" presStyleLbl="parChTrans1D2" presStyleIdx="0" presStyleCnt="1"/>
      <dgm:spPr/>
    </dgm:pt>
    <dgm:pt modelId="{4810AEBE-8EC0-4999-B10E-E8DA2A139423}" type="pres">
      <dgm:prSet presAssocID="{16064E3F-769F-4821-BF81-EC012F2D12EB}" presName="extraNode" presStyleLbl="node1" presStyleIdx="0" presStyleCnt="5"/>
      <dgm:spPr/>
    </dgm:pt>
    <dgm:pt modelId="{CBB34058-9D7F-4BAD-885B-59AD8797E52D}" type="pres">
      <dgm:prSet presAssocID="{16064E3F-769F-4821-BF81-EC012F2D12EB}" presName="dstNode" presStyleLbl="node1" presStyleIdx="0" presStyleCnt="5"/>
      <dgm:spPr/>
    </dgm:pt>
    <dgm:pt modelId="{0239918A-697D-45E9-B6F7-3FF473B221E4}" type="pres">
      <dgm:prSet presAssocID="{16C1A9CD-38D3-4B5E-B90D-7E82B26F53F4}" presName="text_1" presStyleLbl="node1" presStyleIdx="0" presStyleCnt="5">
        <dgm:presLayoutVars>
          <dgm:bulletEnabled val="1"/>
        </dgm:presLayoutVars>
      </dgm:prSet>
      <dgm:spPr/>
    </dgm:pt>
    <dgm:pt modelId="{CA7F01A6-5902-4ABA-9A4C-65839717EC1D}" type="pres">
      <dgm:prSet presAssocID="{16C1A9CD-38D3-4B5E-B90D-7E82B26F53F4}" presName="accent_1" presStyleCnt="0"/>
      <dgm:spPr/>
    </dgm:pt>
    <dgm:pt modelId="{AEB2B546-A83E-405F-9E33-E3CB3EFA1C99}" type="pres">
      <dgm:prSet presAssocID="{16C1A9CD-38D3-4B5E-B90D-7E82B26F53F4}" presName="accentRepeatNode" presStyleLbl="solidFgAcc1" presStyleIdx="0" presStyleCnt="5"/>
      <dgm:spPr>
        <a:ln>
          <a:solidFill>
            <a:srgbClr val="15BED2"/>
          </a:solidFill>
        </a:ln>
      </dgm:spPr>
    </dgm:pt>
    <dgm:pt modelId="{DBE0B9F6-BB0C-4056-90DE-0AF08EDB3DE4}" type="pres">
      <dgm:prSet presAssocID="{9A87104F-8986-4EA9-83B0-90D98D65FAE4}" presName="text_2" presStyleLbl="node1" presStyleIdx="1" presStyleCnt="5">
        <dgm:presLayoutVars>
          <dgm:bulletEnabled val="1"/>
        </dgm:presLayoutVars>
      </dgm:prSet>
      <dgm:spPr/>
    </dgm:pt>
    <dgm:pt modelId="{4CA1D916-47FA-434C-B774-A504D2C328ED}" type="pres">
      <dgm:prSet presAssocID="{9A87104F-8986-4EA9-83B0-90D98D65FAE4}" presName="accent_2" presStyleCnt="0"/>
      <dgm:spPr/>
    </dgm:pt>
    <dgm:pt modelId="{80EB2213-45D0-40ED-B385-3153794A59F2}" type="pres">
      <dgm:prSet presAssocID="{9A87104F-8986-4EA9-83B0-90D98D65FAE4}" presName="accentRepeatNode" presStyleLbl="solidFgAcc1" presStyleIdx="1" presStyleCnt="5"/>
      <dgm:spPr>
        <a:ln>
          <a:solidFill>
            <a:srgbClr val="15BED2"/>
          </a:solidFill>
        </a:ln>
      </dgm:spPr>
    </dgm:pt>
    <dgm:pt modelId="{CCED144B-02E5-4E66-8ABC-132911150089}" type="pres">
      <dgm:prSet presAssocID="{17562627-A659-4D70-BF15-02D37B0BAF15}" presName="text_3" presStyleLbl="node1" presStyleIdx="2" presStyleCnt="5">
        <dgm:presLayoutVars>
          <dgm:bulletEnabled val="1"/>
        </dgm:presLayoutVars>
      </dgm:prSet>
      <dgm:spPr/>
    </dgm:pt>
    <dgm:pt modelId="{5B68FB88-4188-4447-81D6-F4F6630A1257}" type="pres">
      <dgm:prSet presAssocID="{17562627-A659-4D70-BF15-02D37B0BAF15}" presName="accent_3" presStyleCnt="0"/>
      <dgm:spPr/>
    </dgm:pt>
    <dgm:pt modelId="{6919F6A7-E6E9-4D78-B0DA-204BFEB3A83A}" type="pres">
      <dgm:prSet presAssocID="{17562627-A659-4D70-BF15-02D37B0BAF15}" presName="accentRepeatNode" presStyleLbl="solidFgAcc1" presStyleIdx="2" presStyleCnt="5"/>
      <dgm:spPr>
        <a:ln>
          <a:solidFill>
            <a:srgbClr val="15BED2"/>
          </a:solidFill>
        </a:ln>
      </dgm:spPr>
    </dgm:pt>
    <dgm:pt modelId="{6247DE51-D619-494D-9ABB-EFAAD008AB3D}" type="pres">
      <dgm:prSet presAssocID="{22B1E39B-FACE-448E-A8EF-1366EFA2D458}" presName="text_4" presStyleLbl="node1" presStyleIdx="3" presStyleCnt="5">
        <dgm:presLayoutVars>
          <dgm:bulletEnabled val="1"/>
        </dgm:presLayoutVars>
      </dgm:prSet>
      <dgm:spPr/>
    </dgm:pt>
    <dgm:pt modelId="{FEA78411-DFBA-4D54-BC8C-A8B7C1953798}" type="pres">
      <dgm:prSet presAssocID="{22B1E39B-FACE-448E-A8EF-1366EFA2D458}" presName="accent_4" presStyleCnt="0"/>
      <dgm:spPr/>
    </dgm:pt>
    <dgm:pt modelId="{9FEB9251-E877-4E0D-A166-143D58499C73}" type="pres">
      <dgm:prSet presAssocID="{22B1E39B-FACE-448E-A8EF-1366EFA2D458}" presName="accentRepeatNode" presStyleLbl="solidFgAcc1" presStyleIdx="3" presStyleCnt="5"/>
      <dgm:spPr>
        <a:ln>
          <a:solidFill>
            <a:srgbClr val="15BED2"/>
          </a:solidFill>
        </a:ln>
      </dgm:spPr>
    </dgm:pt>
    <dgm:pt modelId="{7227EA87-A1E0-4FD6-A553-47F00E1E6FB8}" type="pres">
      <dgm:prSet presAssocID="{42E284DB-6EAD-4ACD-8FF1-E31DA44AAE98}" presName="text_5" presStyleLbl="node1" presStyleIdx="4" presStyleCnt="5">
        <dgm:presLayoutVars>
          <dgm:bulletEnabled val="1"/>
        </dgm:presLayoutVars>
      </dgm:prSet>
      <dgm:spPr/>
    </dgm:pt>
    <dgm:pt modelId="{0F3A1CA1-530B-4226-AF68-F2FA0A7B9ED2}" type="pres">
      <dgm:prSet presAssocID="{42E284DB-6EAD-4ACD-8FF1-E31DA44AAE98}" presName="accent_5" presStyleCnt="0"/>
      <dgm:spPr/>
    </dgm:pt>
    <dgm:pt modelId="{C67E612E-C378-473E-A814-BB0CAAB51542}" type="pres">
      <dgm:prSet presAssocID="{42E284DB-6EAD-4ACD-8FF1-E31DA44AAE98}" presName="accentRepeatNode" presStyleLbl="solidFgAcc1" presStyleIdx="4" presStyleCnt="5"/>
      <dgm:spPr>
        <a:ln>
          <a:solidFill>
            <a:srgbClr val="15BED2"/>
          </a:solidFill>
        </a:ln>
      </dgm:spPr>
    </dgm:pt>
  </dgm:ptLst>
  <dgm:cxnLst>
    <dgm:cxn modelId="{4A13301A-14C8-402F-ACE4-D48A0B51EC8B}" srcId="{16064E3F-769F-4821-BF81-EC012F2D12EB}" destId="{9A87104F-8986-4EA9-83B0-90D98D65FAE4}" srcOrd="1" destOrd="0" parTransId="{02CAC55A-3C16-4F45-AC5C-B516E1BB3805}" sibTransId="{FC7F54AF-9F0A-46E5-8212-45D63A6453E2}"/>
    <dgm:cxn modelId="{988E7F1C-CC82-E646-AE4F-A132351603C6}" type="presOf" srcId="{9A87104F-8986-4EA9-83B0-90D98D65FAE4}" destId="{DBE0B9F6-BB0C-4056-90DE-0AF08EDB3DE4}" srcOrd="0" destOrd="0" presId="urn:microsoft.com/office/officeart/2008/layout/VerticalCurvedList"/>
    <dgm:cxn modelId="{5AAD1A36-71A9-4020-B4D5-0E018BB96041}" srcId="{16064E3F-769F-4821-BF81-EC012F2D12EB}" destId="{16C1A9CD-38D3-4B5E-B90D-7E82B26F53F4}" srcOrd="0" destOrd="0" parTransId="{974278B0-A69C-4F59-8674-D14BD599F93B}" sibTransId="{F1E846C4-945E-452E-BCB6-CF4EA70831FE}"/>
    <dgm:cxn modelId="{3A724448-836C-A349-B9A0-BF083C66E467}" type="presOf" srcId="{42E284DB-6EAD-4ACD-8FF1-E31DA44AAE98}" destId="{7227EA87-A1E0-4FD6-A553-47F00E1E6FB8}" srcOrd="0" destOrd="0" presId="urn:microsoft.com/office/officeart/2008/layout/VerticalCurvedList"/>
    <dgm:cxn modelId="{CB5C828B-7671-4F22-8672-432873F55260}" srcId="{16064E3F-769F-4821-BF81-EC012F2D12EB}" destId="{17562627-A659-4D70-BF15-02D37B0BAF15}" srcOrd="2" destOrd="0" parTransId="{08787FC7-1444-45B8-BFD6-FF14296E02B6}" sibTransId="{4E76354B-692F-4FE4-8283-0E2120039B51}"/>
    <dgm:cxn modelId="{CB424195-7B57-A341-A370-82853BEF0754}" type="presOf" srcId="{16064E3F-769F-4821-BF81-EC012F2D12EB}" destId="{D08E4BBD-92AE-4ACE-85F8-E30D428EF165}" srcOrd="0" destOrd="0" presId="urn:microsoft.com/office/officeart/2008/layout/VerticalCurvedList"/>
    <dgm:cxn modelId="{4A7DBA9B-CFED-DF41-BFBC-346647863D0E}" type="presOf" srcId="{16C1A9CD-38D3-4B5E-B90D-7E82B26F53F4}" destId="{0239918A-697D-45E9-B6F7-3FF473B221E4}" srcOrd="0" destOrd="0" presId="urn:microsoft.com/office/officeart/2008/layout/VerticalCurvedList"/>
    <dgm:cxn modelId="{53925DAD-B1ED-4D4E-B17C-0025D1516DCB}" type="presOf" srcId="{F1E846C4-945E-452E-BCB6-CF4EA70831FE}" destId="{CA6497B0-B617-4E9A-87D1-306330E843DA}" srcOrd="0" destOrd="0" presId="urn:microsoft.com/office/officeart/2008/layout/VerticalCurvedList"/>
    <dgm:cxn modelId="{31D12DB0-83A1-4A7C-A377-54034360AE41}" srcId="{16064E3F-769F-4821-BF81-EC012F2D12EB}" destId="{22B1E39B-FACE-448E-A8EF-1366EFA2D458}" srcOrd="3" destOrd="0" parTransId="{C9704B13-2E66-4CF7-AB48-8D866914C36A}" sibTransId="{1B36AE9C-6789-45C4-9DAC-C7450489F4EF}"/>
    <dgm:cxn modelId="{17E925C8-6B92-4B2F-A88E-4A11EB668799}" srcId="{16064E3F-769F-4821-BF81-EC012F2D12EB}" destId="{42E284DB-6EAD-4ACD-8FF1-E31DA44AAE98}" srcOrd="4" destOrd="0" parTransId="{F5D10B7D-78B4-492D-8CD1-9507E81A210E}" sibTransId="{1B1A40FD-4E01-4C99-9C43-9DFD7EFC78CF}"/>
    <dgm:cxn modelId="{EC250ACA-75BD-EA4F-AF3C-731B7193B76E}" type="presOf" srcId="{17562627-A659-4D70-BF15-02D37B0BAF15}" destId="{CCED144B-02E5-4E66-8ABC-132911150089}" srcOrd="0" destOrd="0" presId="urn:microsoft.com/office/officeart/2008/layout/VerticalCurvedList"/>
    <dgm:cxn modelId="{FADE8ADD-8E88-8F45-990E-5CB99A8EF882}" type="presOf" srcId="{22B1E39B-FACE-448E-A8EF-1366EFA2D458}" destId="{6247DE51-D619-494D-9ABB-EFAAD008AB3D}" srcOrd="0" destOrd="0" presId="urn:microsoft.com/office/officeart/2008/layout/VerticalCurvedList"/>
    <dgm:cxn modelId="{95F8E11C-1487-6D4E-88CF-64F317597515}" type="presParOf" srcId="{D08E4BBD-92AE-4ACE-85F8-E30D428EF165}" destId="{BE1812EC-458B-4E33-BF0D-4A058724DB83}" srcOrd="0" destOrd="0" presId="urn:microsoft.com/office/officeart/2008/layout/VerticalCurvedList"/>
    <dgm:cxn modelId="{83297A0D-EA81-7243-8434-4730FC5E34C6}" type="presParOf" srcId="{BE1812EC-458B-4E33-BF0D-4A058724DB83}" destId="{FE3AEF19-BDE1-4A46-B504-01FDA3451BB8}" srcOrd="0" destOrd="0" presId="urn:microsoft.com/office/officeart/2008/layout/VerticalCurvedList"/>
    <dgm:cxn modelId="{9F31ED05-6C7A-2B41-8B49-48C93E1859E2}" type="presParOf" srcId="{FE3AEF19-BDE1-4A46-B504-01FDA3451BB8}" destId="{BE0FD76C-8AF0-4EB4-8878-5BE5087616BE}" srcOrd="0" destOrd="0" presId="urn:microsoft.com/office/officeart/2008/layout/VerticalCurvedList"/>
    <dgm:cxn modelId="{43EF6168-CAA7-4F49-B081-716594257355}" type="presParOf" srcId="{FE3AEF19-BDE1-4A46-B504-01FDA3451BB8}" destId="{CA6497B0-B617-4E9A-87D1-306330E843DA}" srcOrd="1" destOrd="0" presId="urn:microsoft.com/office/officeart/2008/layout/VerticalCurvedList"/>
    <dgm:cxn modelId="{B3F9BE29-81F9-9046-B62A-A797879667D6}" type="presParOf" srcId="{FE3AEF19-BDE1-4A46-B504-01FDA3451BB8}" destId="{4810AEBE-8EC0-4999-B10E-E8DA2A139423}" srcOrd="2" destOrd="0" presId="urn:microsoft.com/office/officeart/2008/layout/VerticalCurvedList"/>
    <dgm:cxn modelId="{B835BAEA-547B-AC41-863F-5C64740FFBAC}" type="presParOf" srcId="{FE3AEF19-BDE1-4A46-B504-01FDA3451BB8}" destId="{CBB34058-9D7F-4BAD-885B-59AD8797E52D}" srcOrd="3" destOrd="0" presId="urn:microsoft.com/office/officeart/2008/layout/VerticalCurvedList"/>
    <dgm:cxn modelId="{2F1B52C6-FC28-FF45-BA92-F49B2E05221B}" type="presParOf" srcId="{BE1812EC-458B-4E33-BF0D-4A058724DB83}" destId="{0239918A-697D-45E9-B6F7-3FF473B221E4}" srcOrd="1" destOrd="0" presId="urn:microsoft.com/office/officeart/2008/layout/VerticalCurvedList"/>
    <dgm:cxn modelId="{2D0282E9-F980-D343-BE70-C74D35BC4A64}" type="presParOf" srcId="{BE1812EC-458B-4E33-BF0D-4A058724DB83}" destId="{CA7F01A6-5902-4ABA-9A4C-65839717EC1D}" srcOrd="2" destOrd="0" presId="urn:microsoft.com/office/officeart/2008/layout/VerticalCurvedList"/>
    <dgm:cxn modelId="{2315985F-1FDD-7F4D-B2A3-D1E1D34BAB7D}" type="presParOf" srcId="{CA7F01A6-5902-4ABA-9A4C-65839717EC1D}" destId="{AEB2B546-A83E-405F-9E33-E3CB3EFA1C99}" srcOrd="0" destOrd="0" presId="urn:microsoft.com/office/officeart/2008/layout/VerticalCurvedList"/>
    <dgm:cxn modelId="{03AFC3C0-4DCA-B844-A6A1-3D0E84CBB517}" type="presParOf" srcId="{BE1812EC-458B-4E33-BF0D-4A058724DB83}" destId="{DBE0B9F6-BB0C-4056-90DE-0AF08EDB3DE4}" srcOrd="3" destOrd="0" presId="urn:microsoft.com/office/officeart/2008/layout/VerticalCurvedList"/>
    <dgm:cxn modelId="{01C05061-4118-3042-BC62-9CB3CC59AD6E}" type="presParOf" srcId="{BE1812EC-458B-4E33-BF0D-4A058724DB83}" destId="{4CA1D916-47FA-434C-B774-A504D2C328ED}" srcOrd="4" destOrd="0" presId="urn:microsoft.com/office/officeart/2008/layout/VerticalCurvedList"/>
    <dgm:cxn modelId="{47A110DC-347E-DD4A-84FD-F7AA2F2BDF76}" type="presParOf" srcId="{4CA1D916-47FA-434C-B774-A504D2C328ED}" destId="{80EB2213-45D0-40ED-B385-3153794A59F2}" srcOrd="0" destOrd="0" presId="urn:microsoft.com/office/officeart/2008/layout/VerticalCurvedList"/>
    <dgm:cxn modelId="{C4E28BAB-316C-5942-99F7-1D903807C293}" type="presParOf" srcId="{BE1812EC-458B-4E33-BF0D-4A058724DB83}" destId="{CCED144B-02E5-4E66-8ABC-132911150089}" srcOrd="5" destOrd="0" presId="urn:microsoft.com/office/officeart/2008/layout/VerticalCurvedList"/>
    <dgm:cxn modelId="{339C6762-98B7-9246-9D0E-B676CE195D23}" type="presParOf" srcId="{BE1812EC-458B-4E33-BF0D-4A058724DB83}" destId="{5B68FB88-4188-4447-81D6-F4F6630A1257}" srcOrd="6" destOrd="0" presId="urn:microsoft.com/office/officeart/2008/layout/VerticalCurvedList"/>
    <dgm:cxn modelId="{0E969657-5D42-F549-917C-B9C3216C296D}" type="presParOf" srcId="{5B68FB88-4188-4447-81D6-F4F6630A1257}" destId="{6919F6A7-E6E9-4D78-B0DA-204BFEB3A83A}" srcOrd="0" destOrd="0" presId="urn:microsoft.com/office/officeart/2008/layout/VerticalCurvedList"/>
    <dgm:cxn modelId="{8EBD9D91-468F-8A4D-BF16-29FF4B8CCC1A}" type="presParOf" srcId="{BE1812EC-458B-4E33-BF0D-4A058724DB83}" destId="{6247DE51-D619-494D-9ABB-EFAAD008AB3D}" srcOrd="7" destOrd="0" presId="urn:microsoft.com/office/officeart/2008/layout/VerticalCurvedList"/>
    <dgm:cxn modelId="{86650AC0-7A9D-0B43-841B-E190E9ED2200}" type="presParOf" srcId="{BE1812EC-458B-4E33-BF0D-4A058724DB83}" destId="{FEA78411-DFBA-4D54-BC8C-A8B7C1953798}" srcOrd="8" destOrd="0" presId="urn:microsoft.com/office/officeart/2008/layout/VerticalCurvedList"/>
    <dgm:cxn modelId="{44112E20-8A48-CA48-A003-D1C54817A76B}" type="presParOf" srcId="{FEA78411-DFBA-4D54-BC8C-A8B7C1953798}" destId="{9FEB9251-E877-4E0D-A166-143D58499C73}" srcOrd="0" destOrd="0" presId="urn:microsoft.com/office/officeart/2008/layout/VerticalCurvedList"/>
    <dgm:cxn modelId="{8CB9F401-6B71-624B-94AC-D093D98C8AC7}" type="presParOf" srcId="{BE1812EC-458B-4E33-BF0D-4A058724DB83}" destId="{7227EA87-A1E0-4FD6-A553-47F00E1E6FB8}" srcOrd="9" destOrd="0" presId="urn:microsoft.com/office/officeart/2008/layout/VerticalCurvedList"/>
    <dgm:cxn modelId="{ABD4F943-6BCF-3940-A677-3D6E380C4B03}" type="presParOf" srcId="{BE1812EC-458B-4E33-BF0D-4A058724DB83}" destId="{0F3A1CA1-530B-4226-AF68-F2FA0A7B9ED2}" srcOrd="10" destOrd="0" presId="urn:microsoft.com/office/officeart/2008/layout/VerticalCurvedList"/>
    <dgm:cxn modelId="{69DA65E9-ED60-BA49-8F15-34C455C103A1}" type="presParOf" srcId="{0F3A1CA1-530B-4226-AF68-F2FA0A7B9ED2}" destId="{C67E612E-C378-473E-A814-BB0CAAB5154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74121E-19F7-43BF-816D-717EACB7249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4BD59E2-A270-45A8-A7AD-05F041605751}">
      <dgm:prSet/>
      <dgm:spPr/>
      <dgm:t>
        <a:bodyPr/>
        <a:lstStyle/>
        <a:p>
          <a:r>
            <a:rPr lang="en-IE"/>
            <a:t>Self Assessment</a:t>
          </a:r>
          <a:endParaRPr lang="en-US"/>
        </a:p>
      </dgm:t>
    </dgm:pt>
    <dgm:pt modelId="{570AEB4B-5C4F-4BC3-8CA8-FFF28A95DE5C}" type="parTrans" cxnId="{BFF0D167-9BA8-452D-B08A-017BC6C436D8}">
      <dgm:prSet/>
      <dgm:spPr/>
      <dgm:t>
        <a:bodyPr/>
        <a:lstStyle/>
        <a:p>
          <a:endParaRPr lang="en-US"/>
        </a:p>
      </dgm:t>
    </dgm:pt>
    <dgm:pt modelId="{3253B66B-AD71-4C97-8234-A47BF7C97868}" type="sibTrans" cxnId="{BFF0D167-9BA8-452D-B08A-017BC6C436D8}">
      <dgm:prSet/>
      <dgm:spPr/>
      <dgm:t>
        <a:bodyPr/>
        <a:lstStyle/>
        <a:p>
          <a:endParaRPr lang="en-US"/>
        </a:p>
      </dgm:t>
    </dgm:pt>
    <dgm:pt modelId="{0033107D-6EA9-40D2-AEFC-895CD58A0D9E}">
      <dgm:prSet/>
      <dgm:spPr/>
      <dgm:t>
        <a:bodyPr/>
        <a:lstStyle/>
        <a:p>
          <a:r>
            <a:rPr lang="en-IE"/>
            <a:t>Engagement with Mazars</a:t>
          </a:r>
          <a:endParaRPr lang="en-US"/>
        </a:p>
      </dgm:t>
    </dgm:pt>
    <dgm:pt modelId="{286012B5-FF80-415B-8233-B9CDC88E8612}" type="parTrans" cxnId="{30737FB4-94E9-4418-A9FC-B6C7957536EA}">
      <dgm:prSet/>
      <dgm:spPr/>
      <dgm:t>
        <a:bodyPr/>
        <a:lstStyle/>
        <a:p>
          <a:endParaRPr lang="en-US"/>
        </a:p>
      </dgm:t>
    </dgm:pt>
    <dgm:pt modelId="{7E49E47E-4030-492D-8C7C-E2CC4E21911B}" type="sibTrans" cxnId="{30737FB4-94E9-4418-A9FC-B6C7957536EA}">
      <dgm:prSet/>
      <dgm:spPr/>
      <dgm:t>
        <a:bodyPr/>
        <a:lstStyle/>
        <a:p>
          <a:endParaRPr lang="en-US"/>
        </a:p>
      </dgm:t>
    </dgm:pt>
    <dgm:pt modelId="{BB9CD2B5-5643-4FA0-ACC4-1A3107023E46}" type="pres">
      <dgm:prSet presAssocID="{B074121E-19F7-43BF-816D-717EACB72493}" presName="root" presStyleCnt="0">
        <dgm:presLayoutVars>
          <dgm:dir/>
          <dgm:resizeHandles val="exact"/>
        </dgm:presLayoutVars>
      </dgm:prSet>
      <dgm:spPr/>
    </dgm:pt>
    <dgm:pt modelId="{267E5385-9847-4D0F-ABB7-C6C0532A254F}" type="pres">
      <dgm:prSet presAssocID="{A4BD59E2-A270-45A8-A7AD-05F041605751}" presName="compNode" presStyleCnt="0"/>
      <dgm:spPr/>
    </dgm:pt>
    <dgm:pt modelId="{5C97C6A8-0655-4287-8A3A-BCEDFAF0CE96}" type="pres">
      <dgm:prSet presAssocID="{A4BD59E2-A270-45A8-A7AD-05F04160575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A6D6F428-C641-41A5-B32E-E74B8F266A12}" type="pres">
      <dgm:prSet presAssocID="{A4BD59E2-A270-45A8-A7AD-05F041605751}" presName="spaceRect" presStyleCnt="0"/>
      <dgm:spPr/>
    </dgm:pt>
    <dgm:pt modelId="{AB2ADE93-FE0B-44FA-82FF-495C1B7DA98A}" type="pres">
      <dgm:prSet presAssocID="{A4BD59E2-A270-45A8-A7AD-05F041605751}" presName="textRect" presStyleLbl="revTx" presStyleIdx="0" presStyleCnt="2">
        <dgm:presLayoutVars>
          <dgm:chMax val="1"/>
          <dgm:chPref val="1"/>
        </dgm:presLayoutVars>
      </dgm:prSet>
      <dgm:spPr/>
    </dgm:pt>
    <dgm:pt modelId="{A1B8FF2F-7D6B-4FE9-A661-C55DCFAF6546}" type="pres">
      <dgm:prSet presAssocID="{3253B66B-AD71-4C97-8234-A47BF7C97868}" presName="sibTrans" presStyleCnt="0"/>
      <dgm:spPr/>
    </dgm:pt>
    <dgm:pt modelId="{59D9D3B8-F64C-4294-A482-738D8C11E6DC}" type="pres">
      <dgm:prSet presAssocID="{0033107D-6EA9-40D2-AEFC-895CD58A0D9E}" presName="compNode" presStyleCnt="0"/>
      <dgm:spPr/>
    </dgm:pt>
    <dgm:pt modelId="{84965C13-B3EF-4103-B523-EC2CC83BC06A}" type="pres">
      <dgm:prSet presAssocID="{0033107D-6EA9-40D2-AEFC-895CD58A0D9E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25000" r="-25000"/>
          </a:stretch>
        </a:blipFill>
        <a:ln>
          <a:noFill/>
        </a:ln>
      </dgm:spPr>
    </dgm:pt>
    <dgm:pt modelId="{B85E705C-E99F-4683-8E52-9AD52E6E2171}" type="pres">
      <dgm:prSet presAssocID="{0033107D-6EA9-40D2-AEFC-895CD58A0D9E}" presName="spaceRect" presStyleCnt="0"/>
      <dgm:spPr/>
    </dgm:pt>
    <dgm:pt modelId="{F3EB5F87-E3BF-4B95-B156-EF7E69116834}" type="pres">
      <dgm:prSet presAssocID="{0033107D-6EA9-40D2-AEFC-895CD58A0D9E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F6E831F-0DA6-405B-B500-D61DD383EB9F}" type="presOf" srcId="{A4BD59E2-A270-45A8-A7AD-05F041605751}" destId="{AB2ADE93-FE0B-44FA-82FF-495C1B7DA98A}" srcOrd="0" destOrd="0" presId="urn:microsoft.com/office/officeart/2018/2/layout/IconLabelList"/>
    <dgm:cxn modelId="{00A97D43-5CDA-4BBE-94A3-1F4DA2D08767}" type="presOf" srcId="{0033107D-6EA9-40D2-AEFC-895CD58A0D9E}" destId="{F3EB5F87-E3BF-4B95-B156-EF7E69116834}" srcOrd="0" destOrd="0" presId="urn:microsoft.com/office/officeart/2018/2/layout/IconLabelList"/>
    <dgm:cxn modelId="{233CCE66-62F6-4484-A80A-B5366182DAB9}" type="presOf" srcId="{B074121E-19F7-43BF-816D-717EACB72493}" destId="{BB9CD2B5-5643-4FA0-ACC4-1A3107023E46}" srcOrd="0" destOrd="0" presId="urn:microsoft.com/office/officeart/2018/2/layout/IconLabelList"/>
    <dgm:cxn modelId="{BFF0D167-9BA8-452D-B08A-017BC6C436D8}" srcId="{B074121E-19F7-43BF-816D-717EACB72493}" destId="{A4BD59E2-A270-45A8-A7AD-05F041605751}" srcOrd="0" destOrd="0" parTransId="{570AEB4B-5C4F-4BC3-8CA8-FFF28A95DE5C}" sibTransId="{3253B66B-AD71-4C97-8234-A47BF7C97868}"/>
    <dgm:cxn modelId="{30737FB4-94E9-4418-A9FC-B6C7957536EA}" srcId="{B074121E-19F7-43BF-816D-717EACB72493}" destId="{0033107D-6EA9-40D2-AEFC-895CD58A0D9E}" srcOrd="1" destOrd="0" parTransId="{286012B5-FF80-415B-8233-B9CDC88E8612}" sibTransId="{7E49E47E-4030-492D-8C7C-E2CC4E21911B}"/>
    <dgm:cxn modelId="{CC5B4161-E013-4829-B63E-FB67E0C5F9AB}" type="presParOf" srcId="{BB9CD2B5-5643-4FA0-ACC4-1A3107023E46}" destId="{267E5385-9847-4D0F-ABB7-C6C0532A254F}" srcOrd="0" destOrd="0" presId="urn:microsoft.com/office/officeart/2018/2/layout/IconLabelList"/>
    <dgm:cxn modelId="{609835A1-71D5-413A-8BA0-A73A799839D9}" type="presParOf" srcId="{267E5385-9847-4D0F-ABB7-C6C0532A254F}" destId="{5C97C6A8-0655-4287-8A3A-BCEDFAF0CE96}" srcOrd="0" destOrd="0" presId="urn:microsoft.com/office/officeart/2018/2/layout/IconLabelList"/>
    <dgm:cxn modelId="{B8E48D69-7B3D-48F2-AAA1-ECA62C6F54A6}" type="presParOf" srcId="{267E5385-9847-4D0F-ABB7-C6C0532A254F}" destId="{A6D6F428-C641-41A5-B32E-E74B8F266A12}" srcOrd="1" destOrd="0" presId="urn:microsoft.com/office/officeart/2018/2/layout/IconLabelList"/>
    <dgm:cxn modelId="{D33386F9-3DFE-4FF6-9CD1-000FD59FBC58}" type="presParOf" srcId="{267E5385-9847-4D0F-ABB7-C6C0532A254F}" destId="{AB2ADE93-FE0B-44FA-82FF-495C1B7DA98A}" srcOrd="2" destOrd="0" presId="urn:microsoft.com/office/officeart/2018/2/layout/IconLabelList"/>
    <dgm:cxn modelId="{AD5CDA70-7EB2-4941-A013-97431C43E45A}" type="presParOf" srcId="{BB9CD2B5-5643-4FA0-ACC4-1A3107023E46}" destId="{A1B8FF2F-7D6B-4FE9-A661-C55DCFAF6546}" srcOrd="1" destOrd="0" presId="urn:microsoft.com/office/officeart/2018/2/layout/IconLabelList"/>
    <dgm:cxn modelId="{A135B2A8-23C6-4E61-AA7B-8355291EDA38}" type="presParOf" srcId="{BB9CD2B5-5643-4FA0-ACC4-1A3107023E46}" destId="{59D9D3B8-F64C-4294-A482-738D8C11E6DC}" srcOrd="2" destOrd="0" presId="urn:microsoft.com/office/officeart/2018/2/layout/IconLabelList"/>
    <dgm:cxn modelId="{88D2ECCF-D624-4F67-951F-3DB4E09D8D11}" type="presParOf" srcId="{59D9D3B8-F64C-4294-A482-738D8C11E6DC}" destId="{84965C13-B3EF-4103-B523-EC2CC83BC06A}" srcOrd="0" destOrd="0" presId="urn:microsoft.com/office/officeart/2018/2/layout/IconLabelList"/>
    <dgm:cxn modelId="{F3D38D21-8F2F-4140-B092-666914C997D1}" type="presParOf" srcId="{59D9D3B8-F64C-4294-A482-738D8C11E6DC}" destId="{B85E705C-E99F-4683-8E52-9AD52E6E2171}" srcOrd="1" destOrd="0" presId="urn:microsoft.com/office/officeart/2018/2/layout/IconLabelList"/>
    <dgm:cxn modelId="{B3B2E33E-0BBC-401C-8E31-661228E93DCF}" type="presParOf" srcId="{59D9D3B8-F64C-4294-A482-738D8C11E6DC}" destId="{F3EB5F87-E3BF-4B95-B156-EF7E6911683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497B0-B617-4E9A-87D1-306330E843DA}">
      <dsp:nvSpPr>
        <dsp:cNvPr id="0" name=""/>
        <dsp:cNvSpPr/>
      </dsp:nvSpPr>
      <dsp:spPr>
        <a:xfrm>
          <a:off x="-5742641" y="-878980"/>
          <a:ext cx="6836920" cy="6836920"/>
        </a:xfrm>
        <a:prstGeom prst="blockArc">
          <a:avLst>
            <a:gd name="adj1" fmla="val 18900000"/>
            <a:gd name="adj2" fmla="val 2700000"/>
            <a:gd name="adj3" fmla="val 316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9918A-697D-45E9-B6F7-3FF473B221E4}">
      <dsp:nvSpPr>
        <dsp:cNvPr id="0" name=""/>
        <dsp:cNvSpPr/>
      </dsp:nvSpPr>
      <dsp:spPr>
        <a:xfrm>
          <a:off x="478326" y="317333"/>
          <a:ext cx="6195497" cy="635073"/>
        </a:xfrm>
        <a:prstGeom prst="rect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89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Works with 5,000 Irish-owned businesses across all sectors of manufacturing and </a:t>
          </a:r>
          <a:r>
            <a:rPr lang="en-US" sz="1400" kern="1200" dirty="0"/>
            <a:t>internationally-traded services</a:t>
          </a:r>
          <a:endParaRPr lang="en-IE" sz="1400" kern="1200" dirty="0"/>
        </a:p>
      </dsp:txBody>
      <dsp:txXfrm>
        <a:off x="478326" y="317333"/>
        <a:ext cx="6195497" cy="635073"/>
      </dsp:txXfrm>
    </dsp:sp>
    <dsp:sp modelId="{AEB2B546-A83E-405F-9E33-E3CB3EFA1C99}">
      <dsp:nvSpPr>
        <dsp:cNvPr id="0" name=""/>
        <dsp:cNvSpPr/>
      </dsp:nvSpPr>
      <dsp:spPr>
        <a:xfrm>
          <a:off x="81405" y="237949"/>
          <a:ext cx="793841" cy="793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rgbClr val="15BED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E0B9F6-BB0C-4056-90DE-0AF08EDB3DE4}">
      <dsp:nvSpPr>
        <dsp:cNvPr id="0" name=""/>
        <dsp:cNvSpPr/>
      </dsp:nvSpPr>
      <dsp:spPr>
        <a:xfrm>
          <a:off x="933401" y="1269638"/>
          <a:ext cx="5740422" cy="635073"/>
        </a:xfrm>
        <a:prstGeom prst="rect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89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Offers leadership, competitiveness, innovation, networking and financial supports made to match ambition at every stage</a:t>
          </a:r>
        </a:p>
      </dsp:txBody>
      <dsp:txXfrm>
        <a:off x="933401" y="1269638"/>
        <a:ext cx="5740422" cy="635073"/>
      </dsp:txXfrm>
    </dsp:sp>
    <dsp:sp modelId="{80EB2213-45D0-40ED-B385-3153794A59F2}">
      <dsp:nvSpPr>
        <dsp:cNvPr id="0" name=""/>
        <dsp:cNvSpPr/>
      </dsp:nvSpPr>
      <dsp:spPr>
        <a:xfrm>
          <a:off x="536480" y="1190254"/>
          <a:ext cx="793841" cy="793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rgbClr val="15BED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D144B-02E5-4E66-8ABC-132911150089}">
      <dsp:nvSpPr>
        <dsp:cNvPr id="0" name=""/>
        <dsp:cNvSpPr/>
      </dsp:nvSpPr>
      <dsp:spPr>
        <a:xfrm>
          <a:off x="1073072" y="2221942"/>
          <a:ext cx="5600751" cy="635073"/>
        </a:xfrm>
        <a:prstGeom prst="rect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89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/>
            <a:t>Mandate to drive collaboration and commercialisation of state-funded research</a:t>
          </a:r>
          <a:endParaRPr lang="en-IE" sz="1400" kern="1200" dirty="0"/>
        </a:p>
      </dsp:txBody>
      <dsp:txXfrm>
        <a:off x="1073072" y="2221942"/>
        <a:ext cx="5600751" cy="635073"/>
      </dsp:txXfrm>
    </dsp:sp>
    <dsp:sp modelId="{6919F6A7-E6E9-4D78-B0DA-204BFEB3A83A}">
      <dsp:nvSpPr>
        <dsp:cNvPr id="0" name=""/>
        <dsp:cNvSpPr/>
      </dsp:nvSpPr>
      <dsp:spPr>
        <a:xfrm>
          <a:off x="676152" y="2142558"/>
          <a:ext cx="793841" cy="793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rgbClr val="15BED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47DE51-D619-494D-9ABB-EFAAD008AB3D}">
      <dsp:nvSpPr>
        <dsp:cNvPr id="0" name=""/>
        <dsp:cNvSpPr/>
      </dsp:nvSpPr>
      <dsp:spPr>
        <a:xfrm>
          <a:off x="933401" y="3174247"/>
          <a:ext cx="5740422" cy="635073"/>
        </a:xfrm>
        <a:prstGeom prst="rect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89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40 international offices; 10 regional offices in Ireland</a:t>
          </a:r>
        </a:p>
      </dsp:txBody>
      <dsp:txXfrm>
        <a:off x="933401" y="3174247"/>
        <a:ext cx="5740422" cy="635073"/>
      </dsp:txXfrm>
    </dsp:sp>
    <dsp:sp modelId="{9FEB9251-E877-4E0D-A166-143D58499C73}">
      <dsp:nvSpPr>
        <dsp:cNvPr id="0" name=""/>
        <dsp:cNvSpPr/>
      </dsp:nvSpPr>
      <dsp:spPr>
        <a:xfrm>
          <a:off x="536480" y="3094863"/>
          <a:ext cx="793841" cy="793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rgbClr val="15BED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7EA87-A1E0-4FD6-A553-47F00E1E6FB8}">
      <dsp:nvSpPr>
        <dsp:cNvPr id="0" name=""/>
        <dsp:cNvSpPr/>
      </dsp:nvSpPr>
      <dsp:spPr>
        <a:xfrm>
          <a:off x="478326" y="4126552"/>
          <a:ext cx="6195497" cy="635073"/>
        </a:xfrm>
        <a:prstGeom prst="rect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89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Key focus is the development and growth of Irish companies in global markets</a:t>
          </a:r>
        </a:p>
      </dsp:txBody>
      <dsp:txXfrm>
        <a:off x="478326" y="4126552"/>
        <a:ext cx="6195497" cy="635073"/>
      </dsp:txXfrm>
    </dsp:sp>
    <dsp:sp modelId="{C67E612E-C378-473E-A814-BB0CAAB51542}">
      <dsp:nvSpPr>
        <dsp:cNvPr id="0" name=""/>
        <dsp:cNvSpPr/>
      </dsp:nvSpPr>
      <dsp:spPr>
        <a:xfrm>
          <a:off x="81405" y="4047168"/>
          <a:ext cx="793841" cy="79384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rgbClr val="15BED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7C6A8-0655-4287-8A3A-BCEDFAF0CE96}">
      <dsp:nvSpPr>
        <dsp:cNvPr id="0" name=""/>
        <dsp:cNvSpPr/>
      </dsp:nvSpPr>
      <dsp:spPr>
        <a:xfrm>
          <a:off x="1299066" y="479565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ADE93-FE0B-44FA-82FF-495C1B7DA98A}">
      <dsp:nvSpPr>
        <dsp:cNvPr id="0" name=""/>
        <dsp:cNvSpPr/>
      </dsp:nvSpPr>
      <dsp:spPr>
        <a:xfrm>
          <a:off x="111066" y="2893916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000" kern="1200"/>
            <a:t>Self Assessment</a:t>
          </a:r>
          <a:endParaRPr lang="en-US" sz="3000" kern="1200"/>
        </a:p>
      </dsp:txBody>
      <dsp:txXfrm>
        <a:off x="111066" y="2893916"/>
        <a:ext cx="4320000" cy="720000"/>
      </dsp:txXfrm>
    </dsp:sp>
    <dsp:sp modelId="{84965C13-B3EF-4103-B523-EC2CC83BC06A}">
      <dsp:nvSpPr>
        <dsp:cNvPr id="0" name=""/>
        <dsp:cNvSpPr/>
      </dsp:nvSpPr>
      <dsp:spPr>
        <a:xfrm>
          <a:off x="6375066" y="479565"/>
          <a:ext cx="1944000" cy="194400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25000" r="-25000"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B5F87-E3BF-4B95-B156-EF7E69116834}">
      <dsp:nvSpPr>
        <dsp:cNvPr id="0" name=""/>
        <dsp:cNvSpPr/>
      </dsp:nvSpPr>
      <dsp:spPr>
        <a:xfrm>
          <a:off x="5187066" y="2893916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3000" kern="1200"/>
            <a:t>Engagement with Mazars</a:t>
          </a:r>
          <a:endParaRPr lang="en-US" sz="3000" kern="1200"/>
        </a:p>
      </dsp:txBody>
      <dsp:txXfrm>
        <a:off x="5187066" y="2893916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291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5951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5451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880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475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0740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4229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2416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04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607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595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7635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5738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371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888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600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B1ACB-F1C0-4A96-A132-8AB38D2E6B9B}" type="datetimeFigureOut">
              <a:rPr lang="en-IE" smtClean="0"/>
              <a:t>18/11/2020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A7E7B3-6992-4DCE-A36F-CDE79136A37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106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Validating the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847459"/>
          </a:xfrm>
        </p:spPr>
        <p:txBody>
          <a:bodyPr>
            <a:normAutofit fontScale="92500" lnSpcReduction="10000"/>
          </a:bodyPr>
          <a:lstStyle/>
          <a:p>
            <a:r>
              <a:rPr lang="en-IE" sz="2400" b="1" dirty="0"/>
              <a:t>Paul McKeown</a:t>
            </a:r>
          </a:p>
          <a:p>
            <a:r>
              <a:rPr lang="en-IE" dirty="0"/>
              <a:t>Enterprise Ireland CFO/Executive Director</a:t>
            </a:r>
          </a:p>
          <a:p>
            <a:endParaRPr lang="en-IE" dirty="0"/>
          </a:p>
          <a:p>
            <a:r>
              <a:rPr lang="en-IE" dirty="0"/>
              <a:t>Audit Insights - Financial Management Maturity Model </a:t>
            </a:r>
          </a:p>
          <a:p>
            <a:r>
              <a:rPr lang="en-IE" dirty="0"/>
              <a:t>20th November 2020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5077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2A70-AF79-4BD0-9DB0-4D8EF6908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Validating the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06A76-6996-46FB-942F-3DDEDEC72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Enterprise Ireland – Overview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Approach to validating the Model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Report Findings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Observations &amp; Reflections</a:t>
            </a:r>
          </a:p>
        </p:txBody>
      </p:sp>
    </p:spTree>
    <p:extLst>
      <p:ext uri="{BB962C8B-B14F-4D97-AF65-F5344CB8AC3E}">
        <p14:creationId xmlns:p14="http://schemas.microsoft.com/office/powerpoint/2010/main" val="1777505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D5C7-1C4F-46C9-8FB6-E96F13A6E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Enterprise Ireland - Overview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30C599E-2043-4CBE-979F-4213303D02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4304578"/>
              </p:ext>
            </p:extLst>
          </p:nvPr>
        </p:nvGraphicFramePr>
        <p:xfrm>
          <a:off x="4516092" y="1563448"/>
          <a:ext cx="6745041" cy="5078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598FB6E-EFA3-46EA-90FD-C53896FDD0C3}"/>
              </a:ext>
            </a:extLst>
          </p:cNvPr>
          <p:cNvSpPr/>
          <p:nvPr/>
        </p:nvSpPr>
        <p:spPr>
          <a:xfrm>
            <a:off x="677334" y="2498772"/>
            <a:ext cx="41421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Enterprise Ireland is the state agency responsible for the development and growth of Irish-owned companies in global markets.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work with early-stage entrepreneurs, established businesses and Irish multinationals to help them start, grow, innovate and win export sales. </a:t>
            </a:r>
          </a:p>
        </p:txBody>
      </p:sp>
    </p:spTree>
    <p:extLst>
      <p:ext uri="{BB962C8B-B14F-4D97-AF65-F5344CB8AC3E}">
        <p14:creationId xmlns:p14="http://schemas.microsoft.com/office/powerpoint/2010/main" val="266527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1CF21-B3FF-499D-AFDA-CA82F73C1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Enterprise Ireland – Overview </a:t>
            </a:r>
            <a:r>
              <a:rPr lang="en-IE" sz="2000" i="1" dirty="0"/>
              <a:t>(continued)</a:t>
            </a:r>
            <a:endParaRPr lang="en-IE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C5F7-B22F-463A-9DD1-6BD7463B1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Gross Expenditure of c.€410m (FY 19)</a:t>
            </a:r>
          </a:p>
          <a:p>
            <a:pPr lvl="1"/>
            <a:r>
              <a:rPr lang="en-IE" dirty="0"/>
              <a:t>Split across:</a:t>
            </a:r>
          </a:p>
          <a:p>
            <a:pPr lvl="2"/>
            <a:r>
              <a:rPr lang="en-IE" dirty="0"/>
              <a:t>Direct Client Expenditure</a:t>
            </a:r>
          </a:p>
          <a:p>
            <a:pPr lvl="2"/>
            <a:r>
              <a:rPr lang="en-IE" dirty="0"/>
              <a:t>Third Parties Funded (LEOs, DCCI &amp; BICs)</a:t>
            </a:r>
          </a:p>
          <a:p>
            <a:pPr lvl="2"/>
            <a:r>
              <a:rPr lang="en-IE" dirty="0"/>
              <a:t>OPEX</a:t>
            </a:r>
          </a:p>
          <a:p>
            <a:pPr marL="914400" lvl="2" indent="0">
              <a:buNone/>
            </a:pPr>
            <a:endParaRPr lang="en-IE" dirty="0"/>
          </a:p>
          <a:p>
            <a:r>
              <a:rPr lang="en-IE" dirty="0"/>
              <a:t>Significant income generation (FY19: €108m)</a:t>
            </a:r>
          </a:p>
          <a:p>
            <a:pPr lvl="2"/>
            <a:r>
              <a:rPr lang="en-IE" dirty="0"/>
              <a:t>Driven predominately by investment activities</a:t>
            </a:r>
          </a:p>
          <a:p>
            <a:pPr lvl="2"/>
            <a:r>
              <a:rPr lang="en-IE" dirty="0"/>
              <a:t>Substantial direct equity and seed &amp; venture capital portfolios</a:t>
            </a:r>
          </a:p>
        </p:txBody>
      </p:sp>
    </p:spTree>
    <p:extLst>
      <p:ext uri="{BB962C8B-B14F-4D97-AF65-F5344CB8AC3E}">
        <p14:creationId xmlns:p14="http://schemas.microsoft.com/office/powerpoint/2010/main" val="97940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CBBCA-5548-4CF0-A558-3F4DB2315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E"/>
              <a:t>Approach to validating the Model</a:t>
            </a:r>
            <a:br>
              <a:rPr lang="en-IE"/>
            </a:br>
            <a:endParaRPr lang="en-IE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395883-A575-44EE-8605-66B0D8E6EA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377051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587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56501DF1-6538-4655-9DFE-91AEEEF41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52" y="1168399"/>
            <a:ext cx="3273172" cy="461010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AE20E-BCB4-4EC5-9030-ED751C72B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IE" sz="1400" b="1" dirty="0">
                <a:solidFill>
                  <a:srgbClr val="FFFFFF"/>
                </a:solidFill>
              </a:rPr>
              <a:t>Report addresses the Model’s 15 questions across the 5 themes:</a:t>
            </a:r>
          </a:p>
          <a:p>
            <a:pPr lvl="1">
              <a:lnSpc>
                <a:spcPct val="90000"/>
              </a:lnSpc>
            </a:pPr>
            <a:r>
              <a:rPr lang="en-IE" sz="1400" dirty="0">
                <a:solidFill>
                  <a:srgbClr val="FFFFFF"/>
                </a:solidFill>
              </a:rPr>
              <a:t>Financial governance and leadership</a:t>
            </a:r>
          </a:p>
          <a:p>
            <a:pPr lvl="1">
              <a:lnSpc>
                <a:spcPct val="90000"/>
              </a:lnSpc>
            </a:pPr>
            <a:r>
              <a:rPr lang="en-IE" sz="1400" dirty="0">
                <a:solidFill>
                  <a:srgbClr val="FFFFFF"/>
                </a:solidFill>
              </a:rPr>
              <a:t>Financial Planning</a:t>
            </a:r>
          </a:p>
          <a:p>
            <a:pPr lvl="1">
              <a:lnSpc>
                <a:spcPct val="90000"/>
              </a:lnSpc>
            </a:pPr>
            <a:r>
              <a:rPr lang="en-IE" sz="1400" dirty="0">
                <a:solidFill>
                  <a:srgbClr val="FFFFFF"/>
                </a:solidFill>
              </a:rPr>
              <a:t>Financial information for decision making</a:t>
            </a:r>
          </a:p>
          <a:p>
            <a:pPr lvl="1">
              <a:lnSpc>
                <a:spcPct val="90000"/>
              </a:lnSpc>
            </a:pPr>
            <a:r>
              <a:rPr lang="en-IE" sz="1400" dirty="0">
                <a:solidFill>
                  <a:srgbClr val="FFFFFF"/>
                </a:solidFill>
              </a:rPr>
              <a:t>Financial monitoring and forecasting</a:t>
            </a:r>
          </a:p>
          <a:p>
            <a:pPr lvl="1">
              <a:lnSpc>
                <a:spcPct val="90000"/>
              </a:lnSpc>
            </a:pPr>
            <a:r>
              <a:rPr lang="en-IE" sz="1400" dirty="0">
                <a:solidFill>
                  <a:srgbClr val="FFFFFF"/>
                </a:solidFill>
              </a:rPr>
              <a:t>Financial and performance reporting</a:t>
            </a:r>
          </a:p>
          <a:p>
            <a:pPr lvl="1">
              <a:lnSpc>
                <a:spcPct val="90000"/>
              </a:lnSpc>
            </a:pPr>
            <a:endParaRPr lang="en-IE" sz="1400" b="1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IE" sz="1400" b="1" dirty="0">
                <a:solidFill>
                  <a:srgbClr val="FFFFFF"/>
                </a:solidFill>
              </a:rPr>
              <a:t>Over 50 examples of good practice outlined</a:t>
            </a:r>
          </a:p>
          <a:p>
            <a:pPr marL="0" indent="0">
              <a:lnSpc>
                <a:spcPct val="90000"/>
              </a:lnSpc>
              <a:buNone/>
            </a:pPr>
            <a:endParaRPr lang="en-IE" sz="1400" b="1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IE" sz="1400" b="1" dirty="0">
                <a:solidFill>
                  <a:srgbClr val="FFFFFF"/>
                </a:solidFill>
              </a:rPr>
              <a:t>4 areas for potential improvement identified</a:t>
            </a:r>
          </a:p>
          <a:p>
            <a:pPr marL="0" indent="0">
              <a:lnSpc>
                <a:spcPct val="90000"/>
              </a:lnSpc>
              <a:buNone/>
            </a:pPr>
            <a:endParaRPr lang="en-IE" sz="1400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76D191-AF19-4783-839D-B89B1A7BD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en-IE" dirty="0">
                <a:solidFill>
                  <a:srgbClr val="FFFFFF"/>
                </a:solidFill>
              </a:rPr>
              <a:t>Report Findings</a:t>
            </a:r>
          </a:p>
        </p:txBody>
      </p:sp>
    </p:spTree>
    <p:extLst>
      <p:ext uri="{BB962C8B-B14F-4D97-AF65-F5344CB8AC3E}">
        <p14:creationId xmlns:p14="http://schemas.microsoft.com/office/powerpoint/2010/main" val="355998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A1234-44B9-4641-93A4-5A3789C2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Observations &amp; Reflections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61A7F-96AA-4A35-8225-CA5D9549A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6401"/>
            <a:ext cx="8596668" cy="4364962"/>
          </a:xfrm>
        </p:spPr>
        <p:txBody>
          <a:bodyPr>
            <a:normAutofit lnSpcReduction="10000"/>
          </a:bodyPr>
          <a:lstStyle/>
          <a:p>
            <a:r>
              <a:rPr lang="en-IE" b="1" dirty="0"/>
              <a:t>Very useful tool to systematically review our financial management</a:t>
            </a:r>
          </a:p>
          <a:p>
            <a:pPr lvl="1"/>
            <a:r>
              <a:rPr lang="en-IE" dirty="0"/>
              <a:t>Absence of the model would have made this significantly harder</a:t>
            </a:r>
          </a:p>
          <a:p>
            <a:pPr marL="457200" lvl="1" indent="0">
              <a:buNone/>
            </a:pPr>
            <a:endParaRPr lang="en-IE" dirty="0"/>
          </a:p>
          <a:p>
            <a:r>
              <a:rPr lang="en-IE" b="1" dirty="0"/>
              <a:t>Straightforward and intuitive</a:t>
            </a:r>
          </a:p>
          <a:p>
            <a:pPr lvl="1"/>
            <a:r>
              <a:rPr lang="en-IE" dirty="0"/>
              <a:t>Key advantage for wider engagement outside of Finance</a:t>
            </a:r>
          </a:p>
          <a:p>
            <a:pPr marL="457200" lvl="1" indent="0">
              <a:buNone/>
            </a:pPr>
            <a:endParaRPr lang="en-IE" dirty="0"/>
          </a:p>
          <a:p>
            <a:r>
              <a:rPr lang="en-IE" b="1" dirty="0"/>
              <a:t>Practical approach underpinned by robust structure &amp; theory</a:t>
            </a:r>
          </a:p>
          <a:p>
            <a:pPr lvl="1"/>
            <a:r>
              <a:rPr lang="en-IE" dirty="0"/>
              <a:t>Identified tangible ways we could further enhance our approach</a:t>
            </a:r>
          </a:p>
          <a:p>
            <a:pPr marL="457200" lvl="1" indent="0">
              <a:buNone/>
            </a:pPr>
            <a:endParaRPr lang="en-IE" dirty="0"/>
          </a:p>
          <a:p>
            <a:r>
              <a:rPr lang="en-IE" b="1" dirty="0"/>
              <a:t>Scalable in terms of:</a:t>
            </a:r>
          </a:p>
          <a:p>
            <a:pPr lvl="1"/>
            <a:r>
              <a:rPr lang="en-IE" dirty="0"/>
              <a:t>Size of organisation; and</a:t>
            </a:r>
          </a:p>
          <a:p>
            <a:pPr lvl="1"/>
            <a:r>
              <a:rPr lang="en-IE" dirty="0"/>
              <a:t>Scope of review</a:t>
            </a:r>
          </a:p>
          <a:p>
            <a:endParaRPr lang="en-IE" dirty="0"/>
          </a:p>
          <a:p>
            <a:pPr lvl="1"/>
            <a:endParaRPr lang="en-IE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6317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A1234-44B9-4641-93A4-5A3789C2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Observations &amp; Reflections </a:t>
            </a:r>
            <a:r>
              <a:rPr lang="en-IE" sz="2000" i="1" dirty="0"/>
              <a:t>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61A7F-96AA-4A35-8225-CA5D9549A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b="1" dirty="0"/>
              <a:t>Strong time/benefit return</a:t>
            </a:r>
          </a:p>
          <a:p>
            <a:pPr lvl="1"/>
            <a:r>
              <a:rPr lang="en-IE" dirty="0"/>
              <a:t>Particularly given scalability of model – adapt to particular needs</a:t>
            </a:r>
          </a:p>
          <a:p>
            <a:endParaRPr lang="en-IE" sz="2200" b="1" dirty="0"/>
          </a:p>
          <a:p>
            <a:r>
              <a:rPr lang="en-IE" b="1" dirty="0"/>
              <a:t>Key role of people &amp; culture in strong financial management</a:t>
            </a:r>
          </a:p>
          <a:p>
            <a:pPr lvl="1"/>
            <a:r>
              <a:rPr lang="en-IE" dirty="0"/>
              <a:t>Supports questioning and continuous improvement mindsets</a:t>
            </a:r>
          </a:p>
          <a:p>
            <a:pPr lvl="1"/>
            <a:r>
              <a:rPr lang="en-IE" dirty="0"/>
              <a:t>Identification/confirmation of good practice allows for team </a:t>
            </a:r>
            <a:r>
              <a:rPr lang="en-IE" b="1" dirty="0"/>
              <a:t>acknowledgement &amp; recognition</a:t>
            </a:r>
            <a:r>
              <a:rPr lang="en-IE" dirty="0"/>
              <a:t>…</a:t>
            </a:r>
          </a:p>
          <a:p>
            <a:pPr lvl="1"/>
            <a:r>
              <a:rPr lang="en-IE" dirty="0"/>
              <a:t>…while </a:t>
            </a:r>
            <a:r>
              <a:rPr lang="en-IE" b="1" dirty="0"/>
              <a:t>providing clarity and a roadmap </a:t>
            </a:r>
            <a:r>
              <a:rPr lang="en-IE" dirty="0"/>
              <a:t>as to how to be even better in the future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pPr lvl="1"/>
            <a:endParaRPr lang="en-IE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3309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C4550-D366-49A1-98F8-928FEB27B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691171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393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Validating the Model</vt:lpstr>
      <vt:lpstr>Validating the Model</vt:lpstr>
      <vt:lpstr>Enterprise Ireland - Overview</vt:lpstr>
      <vt:lpstr>Enterprise Ireland – Overview (continued)</vt:lpstr>
      <vt:lpstr>Approach to validating the Model </vt:lpstr>
      <vt:lpstr>Report Findings</vt:lpstr>
      <vt:lpstr>Observations &amp; Reflections</vt:lpstr>
      <vt:lpstr>Observations &amp; Reflections (continued)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Validating the Model</dc:title>
  <dc:creator>McKeown, Paul</dc:creator>
  <cp:lastModifiedBy>McKeown, Paul</cp:lastModifiedBy>
  <cp:revision>2</cp:revision>
  <dcterms:created xsi:type="dcterms:W3CDTF">2020-11-18T20:04:27Z</dcterms:created>
  <dcterms:modified xsi:type="dcterms:W3CDTF">2020-11-18T20:13:05Z</dcterms:modified>
</cp:coreProperties>
</file>