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634" y="1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128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920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405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64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957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494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403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88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431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281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441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18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49" r:id="rId4"/>
    <p:sldLayoutId id="2147483750" r:id="rId5"/>
    <p:sldLayoutId id="2147483751" r:id="rId6"/>
    <p:sldLayoutId id="2147483756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3989E-6781-490C-AD8C-9C5F238E0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598246"/>
            <a:ext cx="4412419" cy="3626217"/>
          </a:xfrm>
        </p:spPr>
        <p:txBody>
          <a:bodyPr anchor="t">
            <a:normAutofit/>
          </a:bodyPr>
          <a:lstStyle/>
          <a:p>
            <a:pPr algn="r"/>
            <a:r>
              <a:rPr lang="en-IE" sz="3800" dirty="0">
                <a:solidFill>
                  <a:schemeClr val="bg1"/>
                </a:solidFill>
              </a:rPr>
              <a:t>Financial Management maturity Model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B93813-A92A-4BC6-919D-9C25572CD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350213"/>
            <a:ext cx="4412417" cy="1031537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en-IE" sz="3200" dirty="0">
                <a:solidFill>
                  <a:schemeClr val="bg1"/>
                </a:solidFill>
              </a:rPr>
              <a:t>An Academic Perspective</a:t>
            </a:r>
          </a:p>
          <a:p>
            <a:pPr algn="ctr"/>
            <a:r>
              <a:rPr lang="en-IE" sz="3200" dirty="0">
                <a:solidFill>
                  <a:schemeClr val="bg1"/>
                </a:solidFill>
              </a:rPr>
              <a:t>Patricia Barker</a:t>
            </a:r>
          </a:p>
        </p:txBody>
      </p:sp>
      <p:sp>
        <p:nvSpPr>
          <p:cNvPr id="18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12034" y="1267063"/>
            <a:ext cx="139037" cy="139039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Video 3">
            <a:extLst>
              <a:ext uri="{FF2B5EF4-FFF2-40B4-BE49-F238E27FC236}">
                <a16:creationId xmlns:a16="http://schemas.microsoft.com/office/drawing/2014/main" id="{989A23A4-2100-455B-B277-EE2314DB70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5986926" y="2427923"/>
            <a:ext cx="5569864" cy="3124150"/>
          </a:xfrm>
          <a:prstGeom prst="rect">
            <a:avLst/>
          </a:prstGeom>
        </p:spPr>
      </p:pic>
      <p:sp>
        <p:nvSpPr>
          <p:cNvPr id="22" name="Graphic 21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52801" y="1659316"/>
            <a:ext cx="127713" cy="127714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6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F1BEF-2BA7-4E97-9AB0-E0BACB3B4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063875"/>
          </a:xfrm>
        </p:spPr>
        <p:txBody>
          <a:bodyPr>
            <a:normAutofit/>
          </a:bodyPr>
          <a:lstStyle/>
          <a:p>
            <a:pPr algn="ctr"/>
            <a:r>
              <a:rPr lang="en-IE" dirty="0"/>
              <a:t>Go </a:t>
            </a:r>
            <a:r>
              <a:rPr lang="en-IE" dirty="0"/>
              <a:t>raibh</a:t>
            </a:r>
            <a:r>
              <a:rPr lang="en-IE" dirty="0"/>
              <a:t> </a:t>
            </a:r>
            <a:r>
              <a:rPr lang="en-IE" dirty="0"/>
              <a:t>maith</a:t>
            </a:r>
            <a:r>
              <a:rPr lang="en-IE" dirty="0"/>
              <a:t> </a:t>
            </a:r>
            <a:r>
              <a:rPr lang="en-IE" dirty="0"/>
              <a:t>agaibh</a:t>
            </a:r>
            <a:r>
              <a:rPr lang="en-IE" dirty="0"/>
              <a:t> as </a:t>
            </a:r>
            <a:r>
              <a:rPr lang="en-IE" dirty="0"/>
              <a:t>ucht</a:t>
            </a:r>
            <a:r>
              <a:rPr lang="en-IE" dirty="0"/>
              <a:t> </a:t>
            </a:r>
            <a:r>
              <a:rPr lang="en-IE" dirty="0"/>
              <a:t>bhúr</a:t>
            </a:r>
            <a:r>
              <a:rPr lang="en-IE" dirty="0"/>
              <a:t> </a:t>
            </a:r>
            <a:r>
              <a:rPr lang="en-IE" dirty="0"/>
              <a:t>éisteacht</a:t>
            </a:r>
            <a:r>
              <a:rPr lang="en-IE" dirty="0"/>
              <a:t> </a:t>
            </a:r>
            <a:r>
              <a:rPr lang="en-IE" dirty="0"/>
              <a:t>liom</a:t>
            </a:r>
            <a:r>
              <a:rPr lang="en-IE" dirty="0"/>
              <a:t> ar </a:t>
            </a:r>
            <a:r>
              <a:rPr lang="en-IE" dirty="0"/>
              <a:t>maidin</a:t>
            </a:r>
            <a:endParaRPr lang="en-IE" dirty="0"/>
          </a:p>
        </p:txBody>
      </p:sp>
      <p:pic>
        <p:nvPicPr>
          <p:cNvPr id="7" name="Content Placeholder 6" descr="Close-up of two butterflies on grass">
            <a:extLst>
              <a:ext uri="{FF2B5EF4-FFF2-40B4-BE49-F238E27FC236}">
                <a16:creationId xmlns:a16="http://schemas.microsoft.com/office/drawing/2014/main" id="{B4D7D881-4270-46D2-9823-11E13FADB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00" y="3066757"/>
            <a:ext cx="6528600" cy="3671668"/>
          </a:xfrm>
        </p:spPr>
      </p:pic>
    </p:spTree>
    <p:extLst>
      <p:ext uri="{BB962C8B-B14F-4D97-AF65-F5344CB8AC3E}">
        <p14:creationId xmlns:p14="http://schemas.microsoft.com/office/powerpoint/2010/main" val="2619178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407EFA-1733-43FC-B7A6-B12B9FE4C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043" y="590062"/>
            <a:ext cx="5309140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 Theory: Who is this for?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D7E305-99C6-4ADD-8CE0-6146FFC1D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8044" y="3739764"/>
            <a:ext cx="4517954" cy="1198120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>
              <a:buNone/>
            </a:pP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CFO of a Public Sector Body</a:t>
            </a:r>
          </a:p>
          <a:p>
            <a:pPr marL="0" indent="0">
              <a:buNone/>
            </a:pP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External Auditor </a:t>
            </a:r>
          </a:p>
          <a:p>
            <a:pPr marL="0" indent="0">
              <a:buNone/>
            </a:pP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236" y="1606411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0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014" y="183570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2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96" y="2060130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10836425" y="5436655"/>
            <a:ext cx="151536" cy="151536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11245175" y="5896734"/>
            <a:ext cx="108625" cy="108625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10554288" y="6038004"/>
            <a:ext cx="95759" cy="95759"/>
          </a:xfrm>
          <a:prstGeom prst="rect">
            <a:avLst/>
          </a:prstGeom>
        </p:spPr>
      </p:pic>
      <p:pic>
        <p:nvPicPr>
          <p:cNvPr id="8" name="Content Placeholder 7" descr="Asian student writing on blackboard with chalk in classroom">
            <a:extLst>
              <a:ext uri="{FF2B5EF4-FFF2-40B4-BE49-F238E27FC236}">
                <a16:creationId xmlns:a16="http://schemas.microsoft.com/office/drawing/2014/main" id="{BCD70D59-2D3D-4988-A21C-62C16574C5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r="28027" b="1"/>
          <a:stretch/>
        </p:blipFill>
        <p:spPr>
          <a:xfrm>
            <a:off x="6740358" y="1606411"/>
            <a:ext cx="5451642" cy="5251590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2460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DBF2F9D-983F-4E90-827D-5A23216DEA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8AE1BC-98AD-4369-B68B-8A8220888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6617" y="381935"/>
            <a:ext cx="5366040" cy="2344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 Theory: What does it do?</a:t>
            </a:r>
          </a:p>
        </p:txBody>
      </p:sp>
      <p:sp>
        <p:nvSpPr>
          <p:cNvPr id="15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9609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4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6116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4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2748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4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6" name="Content Placeholder 5" descr="Close-up of wooden white and yellow ruler">
            <a:extLst>
              <a:ext uri="{FF2B5EF4-FFF2-40B4-BE49-F238E27FC236}">
                <a16:creationId xmlns:a16="http://schemas.microsoft.com/office/drawing/2014/main" id="{82876507-A055-43B6-8E89-B5C5D82FD0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2671"/>
          <a:stretch/>
        </p:blipFill>
        <p:spPr>
          <a:xfrm>
            <a:off x="838200" y="1829682"/>
            <a:ext cx="4302904" cy="4302904"/>
          </a:xfrm>
          <a:custGeom>
            <a:avLst/>
            <a:gdLst/>
            <a:ahLst/>
            <a:cxnLst/>
            <a:rect l="l" t="t" r="r" b="b"/>
            <a:pathLst>
              <a:path w="2242226" h="2242226">
                <a:moveTo>
                  <a:pt x="1121113" y="0"/>
                </a:moveTo>
                <a:cubicBezTo>
                  <a:pt x="1740287" y="0"/>
                  <a:pt x="2242226" y="501939"/>
                  <a:pt x="2242226" y="1121113"/>
                </a:cubicBezTo>
                <a:cubicBezTo>
                  <a:pt x="2242226" y="1740287"/>
                  <a:pt x="1740287" y="2242226"/>
                  <a:pt x="1121113" y="2242226"/>
                </a:cubicBezTo>
                <a:cubicBezTo>
                  <a:pt x="501939" y="2242226"/>
                  <a:pt x="0" y="1740287"/>
                  <a:pt x="0" y="1121113"/>
                </a:cubicBezTo>
                <a:cubicBezTo>
                  <a:pt x="0" y="501939"/>
                  <a:pt x="501939" y="0"/>
                  <a:pt x="1121113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1E217-6C47-46C9-8BA2-446C2A564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46617" y="3175552"/>
            <a:ext cx="5366041" cy="28091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Rates your system of financial management</a:t>
            </a:r>
          </a:p>
          <a:p>
            <a:r>
              <a:rPr lang="en-US" dirty="0"/>
              <a:t>Lets you see how you could work to improve your system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68377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048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41ECBD-CE12-4A4C-B84C-8DC8184D2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8246"/>
            <a:ext cx="4412419" cy="36262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50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 My Humble Experience</a:t>
            </a:r>
          </a:p>
        </p:txBody>
      </p:sp>
      <p:sp>
        <p:nvSpPr>
          <p:cNvPr id="17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12034" y="1267063"/>
            <a:ext cx="139037" cy="139039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Bees working on a honeycomb">
            <a:extLst>
              <a:ext uri="{FF2B5EF4-FFF2-40B4-BE49-F238E27FC236}">
                <a16:creationId xmlns:a16="http://schemas.microsoft.com/office/drawing/2014/main" id="{09B6B2A3-B27D-485F-B0C7-569F5547F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926" y="1963960"/>
            <a:ext cx="5569864" cy="4052076"/>
          </a:xfrm>
          <a:prstGeom prst="rect">
            <a:avLst/>
          </a:prstGeom>
        </p:spPr>
      </p:pic>
      <p:sp>
        <p:nvSpPr>
          <p:cNvPr id="21" name="Graphic 21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52801" y="1659316"/>
            <a:ext cx="127713" cy="127714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017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7E3300-FEFD-40AE-BD89-9D6858B19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/>
              <a:t>It is very useful for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2DB251-4B59-4E9D-A7DD-D7896A058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CFO and his/her Team</a:t>
            </a:r>
          </a:p>
          <a:p>
            <a:r>
              <a:rPr lang="en-IE" dirty="0"/>
              <a:t>The Audit and Risk Committee</a:t>
            </a:r>
          </a:p>
          <a:p>
            <a:r>
              <a:rPr lang="en-IE" dirty="0"/>
              <a:t>Members of the Board</a:t>
            </a:r>
          </a:p>
          <a:p>
            <a:r>
              <a:rPr lang="en-IE" dirty="0"/>
              <a:t>Induction</a:t>
            </a:r>
          </a:p>
          <a:p>
            <a:r>
              <a:rPr lang="en-IE" dirty="0"/>
              <a:t>The Internal Auditor</a:t>
            </a:r>
          </a:p>
          <a:p>
            <a:r>
              <a:rPr lang="en-IE" dirty="0"/>
              <a:t>The External Auditor</a:t>
            </a:r>
          </a:p>
          <a:p>
            <a:r>
              <a:rPr lang="en-IE" dirty="0"/>
              <a:t>Students and lecturers of Professional Studies</a:t>
            </a:r>
          </a:p>
        </p:txBody>
      </p:sp>
    </p:spTree>
    <p:extLst>
      <p:ext uri="{BB962C8B-B14F-4D97-AF65-F5344CB8AC3E}">
        <p14:creationId xmlns:p14="http://schemas.microsoft.com/office/powerpoint/2010/main" val="959041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EFA2F4-8D97-4C9F-9A51-C89BB098F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6" y="1336390"/>
            <a:ext cx="6190412" cy="11829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 i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 see these clear ADVANTAGES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9BAC6-79AB-428A-A4F9-8DE9C06837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3776" y="2829330"/>
            <a:ext cx="6190412" cy="334445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/>
            <a:r>
              <a:rPr lang="en-US" sz="2800" dirty="0"/>
              <a:t>Provides standard for comparison</a:t>
            </a:r>
          </a:p>
          <a:p>
            <a:pPr marL="0"/>
            <a:r>
              <a:rPr lang="en-US" sz="2800" dirty="0"/>
              <a:t>Offers assurance with evidence</a:t>
            </a:r>
          </a:p>
          <a:p>
            <a:pPr marL="0"/>
            <a:r>
              <a:rPr lang="en-US" sz="2800" dirty="0"/>
              <a:t>Helps to see the next attainable step</a:t>
            </a:r>
          </a:p>
          <a:p>
            <a:pPr marL="0"/>
            <a:r>
              <a:rPr lang="en-US" sz="2800" dirty="0"/>
              <a:t>Good basis for Finance Team discussion</a:t>
            </a:r>
          </a:p>
          <a:p>
            <a:pPr marL="0"/>
            <a:r>
              <a:rPr lang="en-US" sz="2800" dirty="0"/>
              <a:t>Not a huge naughty step</a:t>
            </a:r>
          </a:p>
          <a:p>
            <a:pPr marL="0"/>
            <a:r>
              <a:rPr lang="en-US" sz="2800" dirty="0"/>
              <a:t>Helps training</a:t>
            </a:r>
          </a:p>
          <a:p>
            <a:pPr marL="0"/>
            <a:r>
              <a:rPr lang="en-US" sz="2800" dirty="0"/>
              <a:t>Instrument for induction</a:t>
            </a:r>
          </a:p>
          <a:p>
            <a:pPr marL="0"/>
            <a:endParaRPr lang="en-US" sz="1800" dirty="0"/>
          </a:p>
          <a:p>
            <a:pPr marL="0"/>
            <a:endParaRPr lang="en-US" sz="1800" dirty="0"/>
          </a:p>
        </p:txBody>
      </p:sp>
      <p:pic>
        <p:nvPicPr>
          <p:cNvPr id="7" name="Content Placeholder 6" descr="American football team celebrating in stadium">
            <a:extLst>
              <a:ext uri="{FF2B5EF4-FFF2-40B4-BE49-F238E27FC236}">
                <a16:creationId xmlns:a16="http://schemas.microsoft.com/office/drawing/2014/main" id="{C474662C-E1AD-4041-B331-4342BDF86C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1" r="7750" b="1"/>
          <a:stretch/>
        </p:blipFill>
        <p:spPr>
          <a:xfrm>
            <a:off x="7451965" y="1665519"/>
            <a:ext cx="4267645" cy="4267645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</p:spPr>
      </p:pic>
      <p:sp>
        <p:nvSpPr>
          <p:cNvPr id="3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93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B64F4D-734E-4FF2-97CD-B7017048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Potential disadvantages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 descr="Solo journey">
            <a:extLst>
              <a:ext uri="{FF2B5EF4-FFF2-40B4-BE49-F238E27FC236}">
                <a16:creationId xmlns:a16="http://schemas.microsoft.com/office/drawing/2014/main" id="{601A91B9-5BDE-4D50-BC07-89E3E056F6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9" r="12920" b="-1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F04A48-8A14-48D5-B3DE-734699C91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2583" y="2645922"/>
            <a:ext cx="4434721" cy="37104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Used to blindside ARC</a:t>
            </a:r>
          </a:p>
          <a:p>
            <a:r>
              <a:rPr lang="en-US" sz="1800" dirty="0"/>
              <a:t>Generous marking</a:t>
            </a:r>
          </a:p>
          <a:p>
            <a:r>
              <a:rPr lang="en-US" sz="1800" dirty="0"/>
              <a:t>Seen as a Class Test</a:t>
            </a:r>
          </a:p>
          <a:p>
            <a:r>
              <a:rPr lang="en-US" sz="1800" dirty="0"/>
              <a:t>Does not provide quality evidence</a:t>
            </a:r>
          </a:p>
          <a:p>
            <a:r>
              <a:rPr lang="en-US" sz="1800" dirty="0"/>
              <a:t>Assumed to be complete</a:t>
            </a:r>
          </a:p>
          <a:p>
            <a:r>
              <a:rPr lang="en-US" sz="1800" dirty="0"/>
              <a:t>Box-ticking exercise that must be done</a:t>
            </a:r>
          </a:p>
          <a:p>
            <a:r>
              <a:rPr lang="en-US" sz="1800" dirty="0"/>
              <a:t>Not given adequate time, analysis and reflection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65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30C0765-5A38-4A34-880C-9CC4C2E14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F7EAF-418B-4DE6-B73D-2325818F9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03" y="381935"/>
            <a:ext cx="5908006" cy="2344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 Get the Best Impact</a:t>
            </a: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B7DA268A-F88C-4936-8401-97C8C98610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83023" y="133796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096BBB-4F0E-4529-AE45-66E10E107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03" y="3096039"/>
            <a:ext cx="5908007" cy="288862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1800" dirty="0"/>
              <a:t>Themes are an aide-memoire to a professional judgement</a:t>
            </a:r>
          </a:p>
          <a:p>
            <a:r>
              <a:rPr lang="en-US" sz="1800" dirty="0"/>
              <a:t>Culture of organization must be one of </a:t>
            </a:r>
            <a:r>
              <a:rPr lang="en-US" sz="1800" dirty="0"/>
              <a:t>Candour</a:t>
            </a:r>
            <a:r>
              <a:rPr lang="en-US" sz="1800" dirty="0"/>
              <a:t>, No-blame, Integrity</a:t>
            </a:r>
          </a:p>
          <a:p>
            <a:r>
              <a:rPr lang="en-US" sz="1800" dirty="0"/>
              <a:t>If you are using the full model – allocate enough resources</a:t>
            </a:r>
          </a:p>
          <a:p>
            <a:r>
              <a:rPr lang="en-US" sz="1800" dirty="0"/>
              <a:t>Consider using part of model – for example, </a:t>
            </a:r>
            <a:r>
              <a:rPr lang="en-US" sz="1800" b="1" i="1" dirty="0">
                <a:solidFill>
                  <a:schemeClr val="accent3">
                    <a:lumMod val="50000"/>
                  </a:schemeClr>
                </a:solidFill>
              </a:rPr>
              <a:t>The Financial Governance and Leadership </a:t>
            </a:r>
            <a:r>
              <a:rPr lang="en-US" sz="1800" dirty="0"/>
              <a:t>theme for the Board</a:t>
            </a:r>
          </a:p>
          <a:p>
            <a:r>
              <a:rPr lang="en-US" sz="1800" dirty="0"/>
              <a:t>Review the model to tailor for your organization and changing times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5730EB-266D-418E-8150-F22F36E8D4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8667" r="25332" b="-2"/>
          <a:stretch/>
        </p:blipFill>
        <p:spPr>
          <a:xfrm>
            <a:off x="6974603" y="1484755"/>
            <a:ext cx="4002501" cy="4002501"/>
          </a:xfrm>
          <a:custGeom>
            <a:avLst/>
            <a:gdLst/>
            <a:ahLst/>
            <a:cxnLst/>
            <a:rect l="l" t="t" r="r" b="b"/>
            <a:pathLst>
              <a:path w="2509736" h="2509736">
                <a:moveTo>
                  <a:pt x="1254868" y="0"/>
                </a:moveTo>
                <a:cubicBezTo>
                  <a:pt x="1947912" y="0"/>
                  <a:pt x="2509736" y="561824"/>
                  <a:pt x="2509736" y="1254868"/>
                </a:cubicBezTo>
                <a:cubicBezTo>
                  <a:pt x="2509736" y="1947912"/>
                  <a:pt x="1947912" y="2509736"/>
                  <a:pt x="1254868" y="2509736"/>
                </a:cubicBezTo>
                <a:cubicBezTo>
                  <a:pt x="561824" y="2509736"/>
                  <a:pt x="0" y="1947912"/>
                  <a:pt x="0" y="1254868"/>
                </a:cubicBezTo>
                <a:cubicBezTo>
                  <a:pt x="0" y="561824"/>
                  <a:pt x="561824" y="0"/>
                  <a:pt x="1254868" y="0"/>
                </a:cubicBezTo>
                <a:close/>
              </a:path>
            </a:pathLst>
          </a:custGeom>
        </p:spPr>
      </p:pic>
      <p:sp>
        <p:nvSpPr>
          <p:cNvPr id="16" name="Graphic 14">
            <a:extLst>
              <a:ext uri="{FF2B5EF4-FFF2-40B4-BE49-F238E27FC236}">
                <a16:creationId xmlns:a16="http://schemas.microsoft.com/office/drawing/2014/main" id="{2E48EAB8-CD1C-4BF5-A92C-BA11919E6E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1803" y="156726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8" name="Graphic 16">
            <a:extLst>
              <a:ext uri="{FF2B5EF4-FFF2-40B4-BE49-F238E27FC236}">
                <a16:creationId xmlns:a16="http://schemas.microsoft.com/office/drawing/2014/main" id="{F66F957D-AE64-4187-90D7-B24F1CC27F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67483" y="208240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0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0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DBF2F9D-983F-4E90-827D-5A23216DEA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1931053-997F-435B-9CEB-399DD22E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6617" y="381935"/>
            <a:ext cx="5366040" cy="2344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Current Issues</a:t>
            </a:r>
          </a:p>
        </p:txBody>
      </p:sp>
      <p:sp>
        <p:nvSpPr>
          <p:cNvPr id="2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9609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4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4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6116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4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2748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4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3" name="Content Placeholder 12" descr="Red and green zoanthids on a coral reef">
            <a:extLst>
              <a:ext uri="{FF2B5EF4-FFF2-40B4-BE49-F238E27FC236}">
                <a16:creationId xmlns:a16="http://schemas.microsoft.com/office/drawing/2014/main" id="{6B9843FB-DB72-4B86-B806-2C50420049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5" r="24516" b="2"/>
          <a:stretch/>
        </p:blipFill>
        <p:spPr>
          <a:xfrm>
            <a:off x="838200" y="1829682"/>
            <a:ext cx="4302904" cy="4302904"/>
          </a:xfrm>
          <a:custGeom>
            <a:avLst/>
            <a:gdLst/>
            <a:ahLst/>
            <a:cxnLst/>
            <a:rect l="l" t="t" r="r" b="b"/>
            <a:pathLst>
              <a:path w="2242226" h="2242226">
                <a:moveTo>
                  <a:pt x="1121113" y="0"/>
                </a:moveTo>
                <a:cubicBezTo>
                  <a:pt x="1740287" y="0"/>
                  <a:pt x="2242226" y="501939"/>
                  <a:pt x="2242226" y="1121113"/>
                </a:cubicBezTo>
                <a:cubicBezTo>
                  <a:pt x="2242226" y="1740287"/>
                  <a:pt x="1740287" y="2242226"/>
                  <a:pt x="1121113" y="2242226"/>
                </a:cubicBezTo>
                <a:cubicBezTo>
                  <a:pt x="501939" y="2242226"/>
                  <a:pt x="0" y="1740287"/>
                  <a:pt x="0" y="1121113"/>
                </a:cubicBezTo>
                <a:cubicBezTo>
                  <a:pt x="0" y="501939"/>
                  <a:pt x="501939" y="0"/>
                  <a:pt x="1121113" y="0"/>
                </a:cubicBezTo>
                <a:close/>
              </a:path>
            </a:pathLst>
          </a:cu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D62F0D1-A43D-4AEF-A60E-1BD97BBAA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46617" y="3175551"/>
            <a:ext cx="5366041" cy="330051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Cyber Security</a:t>
            </a:r>
          </a:p>
          <a:p>
            <a:r>
              <a:rPr lang="en-US" sz="2400" dirty="0"/>
              <a:t>COVID-19 Risks</a:t>
            </a:r>
          </a:p>
          <a:p>
            <a:r>
              <a:rPr lang="en-US" sz="2400" dirty="0"/>
              <a:t>Remote business</a:t>
            </a:r>
          </a:p>
          <a:p>
            <a:r>
              <a:rPr lang="en-US" sz="2400" dirty="0"/>
              <a:t>Neuro-diversity</a:t>
            </a:r>
          </a:p>
          <a:p>
            <a:r>
              <a:rPr lang="en-US" sz="2400" dirty="0"/>
              <a:t>Climate change</a:t>
            </a:r>
          </a:p>
          <a:p>
            <a:r>
              <a:rPr lang="en-US" sz="2400" dirty="0"/>
              <a:t>Third party risks</a:t>
            </a:r>
          </a:p>
          <a:p>
            <a:r>
              <a:rPr lang="en-US" sz="2400" dirty="0"/>
              <a:t>ESG</a:t>
            </a:r>
          </a:p>
          <a:p>
            <a:r>
              <a:rPr lang="en-US" sz="2400" dirty="0"/>
              <a:t>Supply chain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68377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074165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250</Words>
  <Application>Microsoft Office PowerPoint</Application>
  <PresentationFormat>Widescreen</PresentationFormat>
  <Paragraphs>50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Gill Sans Nova</vt:lpstr>
      <vt:lpstr>GradientVTI</vt:lpstr>
      <vt:lpstr>Financial Management maturity Model</vt:lpstr>
      <vt:lpstr>In Theory: Who is this for?</vt:lpstr>
      <vt:lpstr>In Theory: What does it do?</vt:lpstr>
      <vt:lpstr>In My Humble Experience</vt:lpstr>
      <vt:lpstr>It is very useful for</vt:lpstr>
      <vt:lpstr>I see these clear ADVANTAGES</vt:lpstr>
      <vt:lpstr>Potential disadvantages</vt:lpstr>
      <vt:lpstr>To Get the Best Impact</vt:lpstr>
      <vt:lpstr>Current Issues</vt:lpstr>
      <vt:lpstr>Go raibh maith agaibh as ucht bhúr éisteacht liom ar maidin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Financial Management maturity Model</dc:title>
  <dc:creator>robert barker</dc:creator>
  <cp:lastModifiedBy>John Maher (OCAG)</cp:lastModifiedBy>
  <cp:revision>5</cp:revision>
  <dcterms:created xsi:type="dcterms:W3CDTF">2020-11-17T16:59:20Z</dcterms:created>
  <dcterms:modified xsi:type="dcterms:W3CDTF">2020-11-24T15:31:53Z</dcterms:modified>
</cp:coreProperties>
</file>